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6" r:id="rId4"/>
    <p:sldId id="264" r:id="rId5"/>
    <p:sldId id="261" r:id="rId6"/>
    <p:sldId id="267" r:id="rId7"/>
    <p:sldId id="268" r:id="rId8"/>
    <p:sldId id="269" r:id="rId9"/>
    <p:sldId id="271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1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FD81-2CB9-41C4-AE00-0205E986505B}" type="datetimeFigureOut">
              <a:rPr lang="cs-CZ" smtClean="0"/>
              <a:t>25.05.2020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C0CA-58F4-4544-9F47-9216DABAE7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81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FD81-2CB9-41C4-AE00-0205E986505B}" type="datetimeFigureOut">
              <a:rPr lang="cs-CZ" smtClean="0"/>
              <a:t>25.05.2020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C0CA-58F4-4544-9F47-9216DABAE7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2379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FD81-2CB9-41C4-AE00-0205E986505B}" type="datetimeFigureOut">
              <a:rPr lang="cs-CZ" smtClean="0"/>
              <a:t>25.05.2020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C0CA-58F4-4544-9F47-9216DABAE7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829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FD81-2CB9-41C4-AE00-0205E986505B}" type="datetimeFigureOut">
              <a:rPr lang="cs-CZ" smtClean="0"/>
              <a:t>25.05.2020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C0CA-58F4-4544-9F47-9216DABAE7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537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FD81-2CB9-41C4-AE00-0205E986505B}" type="datetimeFigureOut">
              <a:rPr lang="cs-CZ" smtClean="0"/>
              <a:t>25.05.2020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C0CA-58F4-4544-9F47-9216DABAE7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409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FD81-2CB9-41C4-AE00-0205E986505B}" type="datetimeFigureOut">
              <a:rPr lang="cs-CZ" smtClean="0"/>
              <a:t>25.05.2020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C0CA-58F4-4544-9F47-9216DABAE7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6428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FD81-2CB9-41C4-AE00-0205E986505B}" type="datetimeFigureOut">
              <a:rPr lang="cs-CZ" smtClean="0"/>
              <a:t>25.05.2020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C0CA-58F4-4544-9F47-9216DABAE7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633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FD81-2CB9-41C4-AE00-0205E986505B}" type="datetimeFigureOut">
              <a:rPr lang="cs-CZ" smtClean="0"/>
              <a:t>25.05.2020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C0CA-58F4-4544-9F47-9216DABAE7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533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FD81-2CB9-41C4-AE00-0205E986505B}" type="datetimeFigureOut">
              <a:rPr lang="cs-CZ" smtClean="0"/>
              <a:t>25.05.2020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C0CA-58F4-4544-9F47-9216DABAE7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751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FD81-2CB9-41C4-AE00-0205E986505B}" type="datetimeFigureOut">
              <a:rPr lang="cs-CZ" smtClean="0"/>
              <a:t>25.05.2020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C0CA-58F4-4544-9F47-9216DABAE7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718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FD81-2CB9-41C4-AE00-0205E986505B}" type="datetimeFigureOut">
              <a:rPr lang="cs-CZ" smtClean="0"/>
              <a:t>25.05.2020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C0CA-58F4-4544-9F47-9216DABAE7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037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EFD81-2CB9-41C4-AE00-0205E986505B}" type="datetimeFigureOut">
              <a:rPr lang="cs-CZ" smtClean="0"/>
              <a:t>25.05.2020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6C0CA-58F4-4544-9F47-9216DABAE7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5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cs/photo/638828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Tropický deštný </a:t>
            </a:r>
            <a:r>
              <a:rPr lang="cs-CZ" dirty="0" smtClean="0"/>
              <a:t>les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Zeměpis</a:t>
            </a:r>
          </a:p>
          <a:p>
            <a:r>
              <a:rPr lang="cs-CZ" dirty="0" smtClean="0"/>
              <a:t>6. ročník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214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7" t="8122" r="27239" b="41429"/>
          <a:stretch/>
        </p:blipFill>
        <p:spPr bwMode="auto">
          <a:xfrm>
            <a:off x="838201" y="365125"/>
            <a:ext cx="10515600" cy="63994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980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76200"/>
            <a:ext cx="8229600" cy="2590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cs-CZ" altLang="cs-CZ" b="1" u="sng"/>
              <a:t>Tropické deštné lesy</a:t>
            </a:r>
            <a:r>
              <a:rPr lang="cs-CZ" altLang="cs-CZ"/>
              <a:t> – v okolí rovníku (JA, AFRIKA, ASIE, AUSTRÁLIE) – horko a vlhko po celý rok.</a:t>
            </a:r>
          </a:p>
          <a:p>
            <a:pPr>
              <a:lnSpc>
                <a:spcPct val="90000"/>
              </a:lnSpc>
            </a:pPr>
            <a:r>
              <a:rPr lang="cs-CZ" altLang="cs-CZ"/>
              <a:t>Nejbohatší společenstva rostlin (</a:t>
            </a:r>
            <a:r>
              <a:rPr lang="cs-CZ" altLang="cs-CZ">
                <a:hlinkClick r:id="rId2" action="ppaction://hlinksldjump"/>
              </a:rPr>
              <a:t>5 pater lesa</a:t>
            </a:r>
            <a:r>
              <a:rPr lang="cs-CZ" altLang="cs-CZ"/>
              <a:t>) a živočichů (hmyz, ptáci, opice, plazi). </a:t>
            </a:r>
          </a:p>
          <a:p>
            <a:pPr>
              <a:lnSpc>
                <a:spcPct val="90000"/>
              </a:lnSpc>
            </a:pPr>
            <a:r>
              <a:rPr lang="cs-CZ" altLang="cs-CZ"/>
              <a:t>Vlivem těžby dřeva a plantážnictví se snižuje jejich plocha – </a:t>
            </a:r>
            <a:r>
              <a:rPr lang="cs-CZ" altLang="cs-CZ" i="1" u="sng"/>
              <a:t>PLÍCE SVĚTA</a:t>
            </a:r>
            <a:r>
              <a:rPr lang="cs-CZ" altLang="cs-CZ"/>
              <a:t>.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cs-CZ" altLang="cs-CZ" i="1" u="sng"/>
              <a:t>Počasí v tropech během dne</a:t>
            </a:r>
            <a:r>
              <a:rPr lang="cs-CZ" altLang="cs-CZ"/>
              <a:t>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cs-CZ" altLang="cs-CZ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2362200" y="6248400"/>
            <a:ext cx="7620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3657600" y="5410200"/>
            <a:ext cx="685800" cy="7620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8077200" y="5410200"/>
            <a:ext cx="685800" cy="7620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4038600" y="3733800"/>
            <a:ext cx="4267200" cy="1524000"/>
          </a:xfrm>
          <a:custGeom>
            <a:avLst/>
            <a:gdLst>
              <a:gd name="T0" fmla="*/ 0 w 2688"/>
              <a:gd name="T1" fmla="*/ 960 h 960"/>
              <a:gd name="T2" fmla="*/ 1344 w 2688"/>
              <a:gd name="T3" fmla="*/ 0 h 960"/>
              <a:gd name="T4" fmla="*/ 2688 w 2688"/>
              <a:gd name="T5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88" h="960">
                <a:moveTo>
                  <a:pt x="0" y="960"/>
                </a:moveTo>
                <a:cubicBezTo>
                  <a:pt x="448" y="480"/>
                  <a:pt x="896" y="0"/>
                  <a:pt x="1344" y="0"/>
                </a:cubicBezTo>
                <a:cubicBezTo>
                  <a:pt x="1792" y="0"/>
                  <a:pt x="2240" y="480"/>
                  <a:pt x="2688" y="960"/>
                </a:cubicBezTo>
              </a:path>
            </a:pathLst>
          </a:custGeom>
          <a:noFill/>
          <a:ln w="38100" cap="flat">
            <a:solidFill>
              <a:srgbClr val="FFFF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8" name="Freeform 12"/>
          <p:cNvSpPr>
            <a:spLocks/>
          </p:cNvSpPr>
          <p:nvPr/>
        </p:nvSpPr>
        <p:spPr bwMode="auto">
          <a:xfrm>
            <a:off x="6402388" y="4306889"/>
            <a:ext cx="1168400" cy="763587"/>
          </a:xfrm>
          <a:custGeom>
            <a:avLst/>
            <a:gdLst>
              <a:gd name="T0" fmla="*/ 76 w 736"/>
              <a:gd name="T1" fmla="*/ 278 h 481"/>
              <a:gd name="T2" fmla="*/ 21 w 736"/>
              <a:gd name="T3" fmla="*/ 176 h 481"/>
              <a:gd name="T4" fmla="*/ 141 w 736"/>
              <a:gd name="T5" fmla="*/ 74 h 481"/>
              <a:gd name="T6" fmla="*/ 169 w 736"/>
              <a:gd name="T7" fmla="*/ 83 h 481"/>
              <a:gd name="T8" fmla="*/ 225 w 736"/>
              <a:gd name="T9" fmla="*/ 46 h 481"/>
              <a:gd name="T10" fmla="*/ 253 w 736"/>
              <a:gd name="T11" fmla="*/ 28 h 481"/>
              <a:gd name="T12" fmla="*/ 346 w 736"/>
              <a:gd name="T13" fmla="*/ 0 h 481"/>
              <a:gd name="T14" fmla="*/ 402 w 736"/>
              <a:gd name="T15" fmla="*/ 74 h 481"/>
              <a:gd name="T16" fmla="*/ 485 w 736"/>
              <a:gd name="T17" fmla="*/ 37 h 481"/>
              <a:gd name="T18" fmla="*/ 541 w 736"/>
              <a:gd name="T19" fmla="*/ 46 h 481"/>
              <a:gd name="T20" fmla="*/ 587 w 736"/>
              <a:gd name="T21" fmla="*/ 102 h 481"/>
              <a:gd name="T22" fmla="*/ 690 w 736"/>
              <a:gd name="T23" fmla="*/ 111 h 481"/>
              <a:gd name="T24" fmla="*/ 736 w 736"/>
              <a:gd name="T25" fmla="*/ 176 h 481"/>
              <a:gd name="T26" fmla="*/ 708 w 736"/>
              <a:gd name="T27" fmla="*/ 195 h 481"/>
              <a:gd name="T28" fmla="*/ 727 w 736"/>
              <a:gd name="T29" fmla="*/ 251 h 481"/>
              <a:gd name="T30" fmla="*/ 634 w 736"/>
              <a:gd name="T31" fmla="*/ 353 h 481"/>
              <a:gd name="T32" fmla="*/ 494 w 736"/>
              <a:gd name="T33" fmla="*/ 446 h 481"/>
              <a:gd name="T34" fmla="*/ 485 w 736"/>
              <a:gd name="T35" fmla="*/ 418 h 481"/>
              <a:gd name="T36" fmla="*/ 402 w 736"/>
              <a:gd name="T37" fmla="*/ 455 h 481"/>
              <a:gd name="T38" fmla="*/ 309 w 736"/>
              <a:gd name="T39" fmla="*/ 446 h 481"/>
              <a:gd name="T40" fmla="*/ 299 w 736"/>
              <a:gd name="T41" fmla="*/ 409 h 481"/>
              <a:gd name="T42" fmla="*/ 272 w 736"/>
              <a:gd name="T43" fmla="*/ 427 h 481"/>
              <a:gd name="T44" fmla="*/ 244 w 736"/>
              <a:gd name="T45" fmla="*/ 436 h 481"/>
              <a:gd name="T46" fmla="*/ 67 w 736"/>
              <a:gd name="T47" fmla="*/ 427 h 481"/>
              <a:gd name="T48" fmla="*/ 2 w 736"/>
              <a:gd name="T49" fmla="*/ 353 h 481"/>
              <a:gd name="T50" fmla="*/ 39 w 736"/>
              <a:gd name="T51" fmla="*/ 288 h 481"/>
              <a:gd name="T52" fmla="*/ 76 w 736"/>
              <a:gd name="T53" fmla="*/ 278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36" h="481">
                <a:moveTo>
                  <a:pt x="76" y="278"/>
                </a:moveTo>
                <a:cubicBezTo>
                  <a:pt x="31" y="233"/>
                  <a:pt x="39" y="231"/>
                  <a:pt x="21" y="176"/>
                </a:cubicBezTo>
                <a:cubicBezTo>
                  <a:pt x="40" y="116"/>
                  <a:pt x="83" y="93"/>
                  <a:pt x="141" y="74"/>
                </a:cubicBezTo>
                <a:cubicBezTo>
                  <a:pt x="150" y="77"/>
                  <a:pt x="160" y="86"/>
                  <a:pt x="169" y="83"/>
                </a:cubicBezTo>
                <a:cubicBezTo>
                  <a:pt x="190" y="76"/>
                  <a:pt x="206" y="58"/>
                  <a:pt x="225" y="46"/>
                </a:cubicBezTo>
                <a:cubicBezTo>
                  <a:pt x="234" y="40"/>
                  <a:pt x="243" y="32"/>
                  <a:pt x="253" y="28"/>
                </a:cubicBezTo>
                <a:cubicBezTo>
                  <a:pt x="284" y="17"/>
                  <a:pt x="315" y="10"/>
                  <a:pt x="346" y="0"/>
                </a:cubicBezTo>
                <a:cubicBezTo>
                  <a:pt x="388" y="13"/>
                  <a:pt x="391" y="33"/>
                  <a:pt x="402" y="74"/>
                </a:cubicBezTo>
                <a:cubicBezTo>
                  <a:pt x="432" y="64"/>
                  <a:pt x="455" y="47"/>
                  <a:pt x="485" y="37"/>
                </a:cubicBezTo>
                <a:cubicBezTo>
                  <a:pt x="504" y="40"/>
                  <a:pt x="524" y="38"/>
                  <a:pt x="541" y="46"/>
                </a:cubicBezTo>
                <a:cubicBezTo>
                  <a:pt x="563" y="56"/>
                  <a:pt x="564" y="95"/>
                  <a:pt x="587" y="102"/>
                </a:cubicBezTo>
                <a:cubicBezTo>
                  <a:pt x="620" y="112"/>
                  <a:pt x="656" y="108"/>
                  <a:pt x="690" y="111"/>
                </a:cubicBezTo>
                <a:cubicBezTo>
                  <a:pt x="731" y="126"/>
                  <a:pt x="723" y="136"/>
                  <a:pt x="736" y="176"/>
                </a:cubicBezTo>
                <a:cubicBezTo>
                  <a:pt x="727" y="182"/>
                  <a:pt x="709" y="184"/>
                  <a:pt x="708" y="195"/>
                </a:cubicBezTo>
                <a:cubicBezTo>
                  <a:pt x="706" y="215"/>
                  <a:pt x="727" y="251"/>
                  <a:pt x="727" y="251"/>
                </a:cubicBezTo>
                <a:cubicBezTo>
                  <a:pt x="705" y="348"/>
                  <a:pt x="717" y="337"/>
                  <a:pt x="634" y="353"/>
                </a:cubicBezTo>
                <a:cubicBezTo>
                  <a:pt x="620" y="481"/>
                  <a:pt x="628" y="458"/>
                  <a:pt x="494" y="446"/>
                </a:cubicBezTo>
                <a:cubicBezTo>
                  <a:pt x="491" y="437"/>
                  <a:pt x="494" y="422"/>
                  <a:pt x="485" y="418"/>
                </a:cubicBezTo>
                <a:cubicBezTo>
                  <a:pt x="478" y="415"/>
                  <a:pt x="415" y="451"/>
                  <a:pt x="402" y="455"/>
                </a:cubicBezTo>
                <a:cubicBezTo>
                  <a:pt x="371" y="452"/>
                  <a:pt x="337" y="459"/>
                  <a:pt x="309" y="446"/>
                </a:cubicBezTo>
                <a:cubicBezTo>
                  <a:pt x="297" y="441"/>
                  <a:pt x="310" y="415"/>
                  <a:pt x="299" y="409"/>
                </a:cubicBezTo>
                <a:cubicBezTo>
                  <a:pt x="289" y="404"/>
                  <a:pt x="282" y="422"/>
                  <a:pt x="272" y="427"/>
                </a:cubicBezTo>
                <a:cubicBezTo>
                  <a:pt x="263" y="431"/>
                  <a:pt x="253" y="433"/>
                  <a:pt x="244" y="436"/>
                </a:cubicBezTo>
                <a:cubicBezTo>
                  <a:pt x="185" y="433"/>
                  <a:pt x="126" y="435"/>
                  <a:pt x="67" y="427"/>
                </a:cubicBezTo>
                <a:cubicBezTo>
                  <a:pt x="34" y="423"/>
                  <a:pt x="2" y="353"/>
                  <a:pt x="2" y="353"/>
                </a:cubicBezTo>
                <a:cubicBezTo>
                  <a:pt x="10" y="312"/>
                  <a:pt x="0" y="303"/>
                  <a:pt x="39" y="288"/>
                </a:cubicBezTo>
                <a:cubicBezTo>
                  <a:pt x="68" y="277"/>
                  <a:pt x="107" y="278"/>
                  <a:pt x="76" y="278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0" name="Freeform 14"/>
          <p:cNvSpPr>
            <a:spLocks/>
          </p:cNvSpPr>
          <p:nvPr/>
        </p:nvSpPr>
        <p:spPr bwMode="auto">
          <a:xfrm flipV="1">
            <a:off x="6705600" y="5105400"/>
            <a:ext cx="228600" cy="762000"/>
          </a:xfrm>
          <a:custGeom>
            <a:avLst/>
            <a:gdLst>
              <a:gd name="T0" fmla="*/ 24 w 192"/>
              <a:gd name="T1" fmla="*/ 0 h 336"/>
              <a:gd name="T2" fmla="*/ 24 w 192"/>
              <a:gd name="T3" fmla="*/ 192 h 336"/>
              <a:gd name="T4" fmla="*/ 168 w 192"/>
              <a:gd name="T5" fmla="*/ 192 h 336"/>
              <a:gd name="T6" fmla="*/ 168 w 192"/>
              <a:gd name="T7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2" h="336">
                <a:moveTo>
                  <a:pt x="24" y="0"/>
                </a:moveTo>
                <a:cubicBezTo>
                  <a:pt x="12" y="80"/>
                  <a:pt x="0" y="160"/>
                  <a:pt x="24" y="192"/>
                </a:cubicBezTo>
                <a:cubicBezTo>
                  <a:pt x="48" y="224"/>
                  <a:pt x="144" y="168"/>
                  <a:pt x="168" y="192"/>
                </a:cubicBezTo>
                <a:cubicBezTo>
                  <a:pt x="192" y="216"/>
                  <a:pt x="168" y="312"/>
                  <a:pt x="168" y="33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1" name="Freeform 15"/>
          <p:cNvSpPr>
            <a:spLocks/>
          </p:cNvSpPr>
          <p:nvPr/>
        </p:nvSpPr>
        <p:spPr bwMode="auto">
          <a:xfrm flipV="1">
            <a:off x="7086600" y="5105400"/>
            <a:ext cx="228600" cy="762000"/>
          </a:xfrm>
          <a:custGeom>
            <a:avLst/>
            <a:gdLst>
              <a:gd name="T0" fmla="*/ 24 w 192"/>
              <a:gd name="T1" fmla="*/ 0 h 336"/>
              <a:gd name="T2" fmla="*/ 24 w 192"/>
              <a:gd name="T3" fmla="*/ 192 h 336"/>
              <a:gd name="T4" fmla="*/ 168 w 192"/>
              <a:gd name="T5" fmla="*/ 192 h 336"/>
              <a:gd name="T6" fmla="*/ 168 w 192"/>
              <a:gd name="T7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2" h="336">
                <a:moveTo>
                  <a:pt x="24" y="0"/>
                </a:moveTo>
                <a:cubicBezTo>
                  <a:pt x="12" y="80"/>
                  <a:pt x="0" y="160"/>
                  <a:pt x="24" y="192"/>
                </a:cubicBezTo>
                <a:cubicBezTo>
                  <a:pt x="48" y="224"/>
                  <a:pt x="144" y="168"/>
                  <a:pt x="168" y="192"/>
                </a:cubicBezTo>
                <a:cubicBezTo>
                  <a:pt x="192" y="216"/>
                  <a:pt x="168" y="312"/>
                  <a:pt x="168" y="33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>
            <a:off x="6096000" y="35814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3" name="AutoShape 17"/>
          <p:cNvSpPr>
            <a:spLocks noChangeArrowheads="1"/>
          </p:cNvSpPr>
          <p:nvPr/>
        </p:nvSpPr>
        <p:spPr bwMode="auto">
          <a:xfrm>
            <a:off x="4953001" y="5029200"/>
            <a:ext cx="257175" cy="762000"/>
          </a:xfrm>
          <a:prstGeom prst="upArrow">
            <a:avLst>
              <a:gd name="adj1" fmla="val 50000"/>
              <a:gd name="adj2" fmla="val 7407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14" name="AutoShape 18"/>
          <p:cNvSpPr>
            <a:spLocks noChangeArrowheads="1"/>
          </p:cNvSpPr>
          <p:nvPr/>
        </p:nvSpPr>
        <p:spPr bwMode="auto">
          <a:xfrm>
            <a:off x="5562601" y="4953000"/>
            <a:ext cx="257175" cy="838200"/>
          </a:xfrm>
          <a:prstGeom prst="upArrow">
            <a:avLst>
              <a:gd name="adj1" fmla="val 50000"/>
              <a:gd name="adj2" fmla="val 8148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4724400" y="4572000"/>
            <a:ext cx="7880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VÝPAR</a:t>
            </a:r>
          </a:p>
        </p:txBody>
      </p:sp>
      <p:sp>
        <p:nvSpPr>
          <p:cNvPr id="4117" name="Freeform 21"/>
          <p:cNvSpPr>
            <a:spLocks/>
          </p:cNvSpPr>
          <p:nvPr/>
        </p:nvSpPr>
        <p:spPr bwMode="auto">
          <a:xfrm>
            <a:off x="5683251" y="3876675"/>
            <a:ext cx="842963" cy="533400"/>
          </a:xfrm>
          <a:custGeom>
            <a:avLst/>
            <a:gdLst>
              <a:gd name="T0" fmla="*/ 149 w 531"/>
              <a:gd name="T1" fmla="*/ 271 h 336"/>
              <a:gd name="T2" fmla="*/ 9 w 531"/>
              <a:gd name="T3" fmla="*/ 261 h 336"/>
              <a:gd name="T4" fmla="*/ 0 w 531"/>
              <a:gd name="T5" fmla="*/ 234 h 336"/>
              <a:gd name="T6" fmla="*/ 65 w 531"/>
              <a:gd name="T7" fmla="*/ 169 h 336"/>
              <a:gd name="T8" fmla="*/ 46 w 531"/>
              <a:gd name="T9" fmla="*/ 76 h 336"/>
              <a:gd name="T10" fmla="*/ 74 w 531"/>
              <a:gd name="T11" fmla="*/ 57 h 336"/>
              <a:gd name="T12" fmla="*/ 102 w 531"/>
              <a:gd name="T13" fmla="*/ 66 h 336"/>
              <a:gd name="T14" fmla="*/ 214 w 531"/>
              <a:gd name="T15" fmla="*/ 1 h 336"/>
              <a:gd name="T16" fmla="*/ 241 w 531"/>
              <a:gd name="T17" fmla="*/ 11 h 336"/>
              <a:gd name="T18" fmla="*/ 288 w 531"/>
              <a:gd name="T19" fmla="*/ 29 h 336"/>
              <a:gd name="T20" fmla="*/ 390 w 531"/>
              <a:gd name="T21" fmla="*/ 11 h 336"/>
              <a:gd name="T22" fmla="*/ 399 w 531"/>
              <a:gd name="T23" fmla="*/ 57 h 336"/>
              <a:gd name="T24" fmla="*/ 483 w 531"/>
              <a:gd name="T25" fmla="*/ 113 h 336"/>
              <a:gd name="T26" fmla="*/ 455 w 531"/>
              <a:gd name="T27" fmla="*/ 131 h 336"/>
              <a:gd name="T28" fmla="*/ 437 w 531"/>
              <a:gd name="T29" fmla="*/ 261 h 336"/>
              <a:gd name="T30" fmla="*/ 381 w 531"/>
              <a:gd name="T31" fmla="*/ 252 h 336"/>
              <a:gd name="T32" fmla="*/ 418 w 531"/>
              <a:gd name="T33" fmla="*/ 261 h 336"/>
              <a:gd name="T34" fmla="*/ 409 w 531"/>
              <a:gd name="T35" fmla="*/ 317 h 336"/>
              <a:gd name="T36" fmla="*/ 353 w 531"/>
              <a:gd name="T37" fmla="*/ 336 h 336"/>
              <a:gd name="T38" fmla="*/ 223 w 531"/>
              <a:gd name="T39" fmla="*/ 327 h 336"/>
              <a:gd name="T40" fmla="*/ 149 w 531"/>
              <a:gd name="T41" fmla="*/ 271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31" h="336">
                <a:moveTo>
                  <a:pt x="149" y="271"/>
                </a:moveTo>
                <a:cubicBezTo>
                  <a:pt x="102" y="268"/>
                  <a:pt x="54" y="272"/>
                  <a:pt x="9" y="261"/>
                </a:cubicBezTo>
                <a:cubicBezTo>
                  <a:pt x="0" y="259"/>
                  <a:pt x="0" y="243"/>
                  <a:pt x="0" y="234"/>
                </a:cubicBezTo>
                <a:cubicBezTo>
                  <a:pt x="0" y="196"/>
                  <a:pt x="35" y="179"/>
                  <a:pt x="65" y="169"/>
                </a:cubicBezTo>
                <a:cubicBezTo>
                  <a:pt x="54" y="136"/>
                  <a:pt x="22" y="112"/>
                  <a:pt x="46" y="76"/>
                </a:cubicBezTo>
                <a:cubicBezTo>
                  <a:pt x="52" y="67"/>
                  <a:pt x="65" y="63"/>
                  <a:pt x="74" y="57"/>
                </a:cubicBezTo>
                <a:cubicBezTo>
                  <a:pt x="83" y="60"/>
                  <a:pt x="93" y="69"/>
                  <a:pt x="102" y="66"/>
                </a:cubicBezTo>
                <a:cubicBezTo>
                  <a:pt x="142" y="53"/>
                  <a:pt x="173" y="16"/>
                  <a:pt x="214" y="1"/>
                </a:cubicBezTo>
                <a:cubicBezTo>
                  <a:pt x="223" y="4"/>
                  <a:pt x="234" y="4"/>
                  <a:pt x="241" y="11"/>
                </a:cubicBezTo>
                <a:cubicBezTo>
                  <a:pt x="275" y="46"/>
                  <a:pt x="216" y="48"/>
                  <a:pt x="288" y="29"/>
                </a:cubicBezTo>
                <a:cubicBezTo>
                  <a:pt x="331" y="2"/>
                  <a:pt x="339" y="0"/>
                  <a:pt x="390" y="11"/>
                </a:cubicBezTo>
                <a:cubicBezTo>
                  <a:pt x="393" y="26"/>
                  <a:pt x="385" y="50"/>
                  <a:pt x="399" y="57"/>
                </a:cubicBezTo>
                <a:cubicBezTo>
                  <a:pt x="443" y="81"/>
                  <a:pt x="531" y="29"/>
                  <a:pt x="483" y="113"/>
                </a:cubicBezTo>
                <a:cubicBezTo>
                  <a:pt x="478" y="123"/>
                  <a:pt x="464" y="125"/>
                  <a:pt x="455" y="131"/>
                </a:cubicBezTo>
                <a:cubicBezTo>
                  <a:pt x="467" y="180"/>
                  <a:pt x="466" y="218"/>
                  <a:pt x="437" y="261"/>
                </a:cubicBezTo>
                <a:cubicBezTo>
                  <a:pt x="418" y="258"/>
                  <a:pt x="400" y="252"/>
                  <a:pt x="381" y="252"/>
                </a:cubicBezTo>
                <a:cubicBezTo>
                  <a:pt x="368" y="252"/>
                  <a:pt x="413" y="249"/>
                  <a:pt x="418" y="261"/>
                </a:cubicBezTo>
                <a:cubicBezTo>
                  <a:pt x="425" y="278"/>
                  <a:pt x="421" y="303"/>
                  <a:pt x="409" y="317"/>
                </a:cubicBezTo>
                <a:cubicBezTo>
                  <a:pt x="396" y="332"/>
                  <a:pt x="353" y="336"/>
                  <a:pt x="353" y="336"/>
                </a:cubicBezTo>
                <a:cubicBezTo>
                  <a:pt x="310" y="333"/>
                  <a:pt x="266" y="335"/>
                  <a:pt x="223" y="327"/>
                </a:cubicBezTo>
                <a:cubicBezTo>
                  <a:pt x="190" y="321"/>
                  <a:pt x="187" y="284"/>
                  <a:pt x="149" y="271"/>
                </a:cubicBezTo>
                <a:close/>
              </a:path>
            </a:pathLst>
          </a:cu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3505201" y="6248400"/>
            <a:ext cx="7777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6 hod.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5562601" y="6324600"/>
            <a:ext cx="8947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12 hod.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7924801" y="6324600"/>
            <a:ext cx="8947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18 hod.</a:t>
            </a: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H="1">
            <a:off x="6629400" y="5257800"/>
            <a:ext cx="76200" cy="1524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2" name="Line 26"/>
          <p:cNvSpPr>
            <a:spLocks noChangeShapeType="1"/>
          </p:cNvSpPr>
          <p:nvPr/>
        </p:nvSpPr>
        <p:spPr bwMode="auto">
          <a:xfrm flipH="1">
            <a:off x="6781800" y="5410200"/>
            <a:ext cx="76200" cy="1524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3" name="Line 27"/>
          <p:cNvSpPr>
            <a:spLocks noChangeShapeType="1"/>
          </p:cNvSpPr>
          <p:nvPr/>
        </p:nvSpPr>
        <p:spPr bwMode="auto">
          <a:xfrm flipH="1">
            <a:off x="6934200" y="5562600"/>
            <a:ext cx="76200" cy="1524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4" name="Line 28"/>
          <p:cNvSpPr>
            <a:spLocks noChangeShapeType="1"/>
          </p:cNvSpPr>
          <p:nvPr/>
        </p:nvSpPr>
        <p:spPr bwMode="auto">
          <a:xfrm flipH="1">
            <a:off x="7086600" y="5181600"/>
            <a:ext cx="76200" cy="1524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5" name="Line 29"/>
          <p:cNvSpPr>
            <a:spLocks noChangeShapeType="1"/>
          </p:cNvSpPr>
          <p:nvPr/>
        </p:nvSpPr>
        <p:spPr bwMode="auto">
          <a:xfrm flipH="1">
            <a:off x="6858000" y="5105400"/>
            <a:ext cx="76200" cy="1524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6" name="Line 30"/>
          <p:cNvSpPr>
            <a:spLocks noChangeShapeType="1"/>
          </p:cNvSpPr>
          <p:nvPr/>
        </p:nvSpPr>
        <p:spPr bwMode="auto">
          <a:xfrm flipH="1">
            <a:off x="7239000" y="5562600"/>
            <a:ext cx="76200" cy="1524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7" name="Line 31"/>
          <p:cNvSpPr>
            <a:spLocks noChangeShapeType="1"/>
          </p:cNvSpPr>
          <p:nvPr/>
        </p:nvSpPr>
        <p:spPr bwMode="auto">
          <a:xfrm flipH="1">
            <a:off x="7391400" y="5181600"/>
            <a:ext cx="76200" cy="1524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29" name="Line 33"/>
          <p:cNvSpPr>
            <a:spLocks noChangeShapeType="1"/>
          </p:cNvSpPr>
          <p:nvPr/>
        </p:nvSpPr>
        <p:spPr bwMode="auto">
          <a:xfrm flipH="1">
            <a:off x="7086600" y="5715000"/>
            <a:ext cx="76200" cy="1524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30" name="Line 34"/>
          <p:cNvSpPr>
            <a:spLocks noChangeShapeType="1"/>
          </p:cNvSpPr>
          <p:nvPr/>
        </p:nvSpPr>
        <p:spPr bwMode="auto">
          <a:xfrm flipH="1">
            <a:off x="6553200" y="5638800"/>
            <a:ext cx="76200" cy="1524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31" name="Line 35"/>
          <p:cNvSpPr>
            <a:spLocks noChangeShapeType="1"/>
          </p:cNvSpPr>
          <p:nvPr/>
        </p:nvSpPr>
        <p:spPr bwMode="auto">
          <a:xfrm flipH="1">
            <a:off x="7391400" y="5486400"/>
            <a:ext cx="76200" cy="1524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442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0" t="25163" r="25485" b="8784"/>
          <a:stretch/>
        </p:blipFill>
        <p:spPr bwMode="auto">
          <a:xfrm>
            <a:off x="838200" y="137652"/>
            <a:ext cx="10515600" cy="66269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498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62400" y="4876800"/>
            <a:ext cx="7772400" cy="1143000"/>
          </a:xfrm>
        </p:spPr>
        <p:txBody>
          <a:bodyPr anchor="ctr"/>
          <a:lstStyle/>
          <a:p>
            <a:r>
              <a:rPr lang="cs-CZ" altLang="cs-CZ" sz="4400">
                <a:solidFill>
                  <a:srgbClr val="003300"/>
                </a:solidFill>
              </a:rPr>
              <a:t>TROPY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24400" y="5791200"/>
            <a:ext cx="6400800" cy="762000"/>
          </a:xfrm>
        </p:spPr>
        <p:txBody>
          <a:bodyPr/>
          <a:lstStyle/>
          <a:p>
            <a:r>
              <a:rPr lang="cs-CZ" altLang="cs-CZ" sz="3200">
                <a:solidFill>
                  <a:srgbClr val="669900"/>
                </a:solidFill>
              </a:rPr>
              <a:t>Život v pralese</a:t>
            </a:r>
          </a:p>
        </p:txBody>
      </p:sp>
      <p:pic>
        <p:nvPicPr>
          <p:cNvPr id="2053" name="Picture 5" descr="http://www.irantouristguide.com/photogallery/world-sightseeing-picture/Amazon%20Rain%20Fores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5867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www.agdok.de/gdimages/205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95800"/>
            <a:ext cx="2960688" cy="19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www.ystaddjurpark.se/Bilder/ara%20narbi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1"/>
            <a:ext cx="2624138" cy="394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93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Tropický deštný 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7" t="18872" r="48276" b="42485"/>
          <a:stretch/>
        </p:blipFill>
        <p:spPr bwMode="auto">
          <a:xfrm>
            <a:off x="3515319" y="1331887"/>
            <a:ext cx="4753610" cy="368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3" t="17525" r="27469" b="23163"/>
          <a:stretch/>
        </p:blipFill>
        <p:spPr bwMode="auto">
          <a:xfrm>
            <a:off x="8268929" y="-1"/>
            <a:ext cx="3844413" cy="64499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4" t="27859" r="33421" b="23613"/>
          <a:stretch/>
        </p:blipFill>
        <p:spPr bwMode="auto">
          <a:xfrm>
            <a:off x="78658" y="3283974"/>
            <a:ext cx="4483510" cy="3600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13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6058" y="492210"/>
            <a:ext cx="10515600" cy="1325563"/>
          </a:xfrm>
        </p:spPr>
        <p:txBody>
          <a:bodyPr/>
          <a:lstStyle/>
          <a:p>
            <a:r>
              <a:rPr lang="cs-CZ" dirty="0" smtClean="0"/>
              <a:t>Živočichové deštného pralesa</a:t>
            </a:r>
            <a:endParaRPr lang="cs-CZ" dirty="0"/>
          </a:p>
        </p:txBody>
      </p:sp>
      <p:pic>
        <p:nvPicPr>
          <p:cNvPr id="4" name="Obrázek 3"/>
          <p:cNvPicPr/>
          <p:nvPr/>
        </p:nvPicPr>
        <p:blipFill rotWithShape="1">
          <a:blip r:embed="rId2"/>
          <a:srcRect l="29321" t="8088" r="57451" b="50123"/>
          <a:stretch/>
        </p:blipFill>
        <p:spPr bwMode="auto">
          <a:xfrm>
            <a:off x="228600" y="1393107"/>
            <a:ext cx="1364226" cy="2058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3" t="10191" r="31406" b="67763"/>
          <a:stretch/>
        </p:blipFill>
        <p:spPr bwMode="auto">
          <a:xfrm>
            <a:off x="1592826" y="2013472"/>
            <a:ext cx="1536700" cy="1675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Zástupný symbol pro obsah 5"/>
          <p:cNvPicPr>
            <a:picLocks noGrp="1"/>
          </p:cNvPicPr>
          <p:nvPr>
            <p:ph idx="1"/>
          </p:nvPr>
        </p:nvPicPr>
        <p:blipFill rotWithShape="1">
          <a:blip r:embed="rId4"/>
          <a:srcRect l="26157" t="11682" r="48633" b="48776"/>
          <a:stretch/>
        </p:blipFill>
        <p:spPr bwMode="auto">
          <a:xfrm>
            <a:off x="65121" y="3866217"/>
            <a:ext cx="3689521" cy="2839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51297" t="38687" r="26741" b="30757"/>
          <a:stretch/>
        </p:blipFill>
        <p:spPr>
          <a:xfrm>
            <a:off x="3335617" y="2360849"/>
            <a:ext cx="3566501" cy="2406764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 rotWithShape="1">
          <a:blip r:embed="rId6"/>
          <a:srcRect l="42990" t="31004" r="25265" b="27208"/>
          <a:stretch/>
        </p:blipFill>
        <p:spPr bwMode="auto">
          <a:xfrm>
            <a:off x="7400430" y="1412319"/>
            <a:ext cx="3739518" cy="2779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7"/>
          <a:srcRect l="29982" t="39991" r="29895" b="13278"/>
          <a:stretch/>
        </p:blipFill>
        <p:spPr bwMode="auto">
          <a:xfrm>
            <a:off x="7135631" y="4940905"/>
            <a:ext cx="3023829" cy="1917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3727195" y="2060435"/>
            <a:ext cx="76655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1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lenochod</a:t>
            </a:r>
            <a:endParaRPr lang="cs-CZ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565061" y="1664782"/>
            <a:ext cx="82567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1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orangutan</a:t>
            </a:r>
            <a:endParaRPr lang="cs-CZ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665353" y="1031157"/>
            <a:ext cx="98219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1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mravenečník</a:t>
            </a:r>
            <a:endParaRPr lang="cs-CZ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271730" y="4629113"/>
            <a:ext cx="57419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1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jaguár</a:t>
            </a:r>
            <a:endParaRPr lang="cs-CZ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7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Živočichové deštného pralesa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/>
          <a:srcRect l="54674" t="31004" r="28131" b="26758"/>
          <a:stretch/>
        </p:blipFill>
        <p:spPr bwMode="auto">
          <a:xfrm>
            <a:off x="206782" y="1501685"/>
            <a:ext cx="2516448" cy="3032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 rotWithShape="1">
          <a:blip r:embed="rId3"/>
          <a:srcRect l="26455" t="23366" r="57452" b="18221"/>
          <a:stretch/>
        </p:blipFill>
        <p:spPr bwMode="auto">
          <a:xfrm>
            <a:off x="2320107" y="3539153"/>
            <a:ext cx="2242059" cy="3176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/>
          <p:cNvPicPr/>
          <p:nvPr/>
        </p:nvPicPr>
        <p:blipFill rotWithShape="1">
          <a:blip r:embed="rId4"/>
          <a:srcRect l="25573" t="22018" r="49295" b="39340"/>
          <a:stretch/>
        </p:blipFill>
        <p:spPr bwMode="auto">
          <a:xfrm>
            <a:off x="3923070" y="1582994"/>
            <a:ext cx="2257734" cy="1802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5"/>
          <a:srcRect l="24691" t="45383" r="54586" b="24511"/>
          <a:stretch/>
        </p:blipFill>
        <p:spPr bwMode="auto">
          <a:xfrm>
            <a:off x="4631764" y="3777334"/>
            <a:ext cx="3053432" cy="23656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6"/>
          <a:srcRect l="26235" t="21568" r="41138" b="29454"/>
          <a:stretch/>
        </p:blipFill>
        <p:spPr bwMode="auto">
          <a:xfrm>
            <a:off x="7535607" y="1494603"/>
            <a:ext cx="2778432" cy="2086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7"/>
          <a:srcRect l="25572" t="26062" r="25266" b="45630"/>
          <a:stretch/>
        </p:blipFill>
        <p:spPr bwMode="auto">
          <a:xfrm>
            <a:off x="7851576" y="5122605"/>
            <a:ext cx="4340424" cy="14797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5520258" y="3442750"/>
            <a:ext cx="79342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1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anakonda</a:t>
            </a:r>
            <a:endParaRPr lang="cs-CZ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7650866" y="1217604"/>
            <a:ext cx="60305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1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leguán</a:t>
            </a:r>
            <a:endParaRPr lang="cs-CZ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803185" y="4712475"/>
            <a:ext cx="109183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cs-CZ" sz="1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tromové žáby</a:t>
            </a:r>
            <a:endParaRPr lang="cs-CZ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106814" y="1210927"/>
            <a:ext cx="64113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1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kolibřík</a:t>
            </a:r>
            <a:endParaRPr lang="cs-CZ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864974" y="3185160"/>
            <a:ext cx="74251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1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papoušci</a:t>
            </a:r>
            <a:endParaRPr lang="cs-CZ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592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To je všechno</a:t>
            </a:r>
            <a:endParaRPr lang="cs-CZ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F3F263E0-FCF1-4668-9AB7-81E45733D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799280" y="1825625"/>
            <a:ext cx="6593439" cy="4715852"/>
          </a:xfrm>
        </p:spPr>
      </p:pic>
    </p:spTree>
    <p:extLst>
      <p:ext uri="{BB962C8B-B14F-4D97-AF65-F5344CB8AC3E}">
        <p14:creationId xmlns:p14="http://schemas.microsoft.com/office/powerpoint/2010/main" val="287792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105</Words>
  <Application>Microsoft Office PowerPoint</Application>
  <PresentationFormat>Širokoúhlá obrazovka</PresentationFormat>
  <Paragraphs>27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Tropický deštný les </vt:lpstr>
      <vt:lpstr>Prezentace aplikace PowerPoint</vt:lpstr>
      <vt:lpstr>Prezentace aplikace PowerPoint</vt:lpstr>
      <vt:lpstr>Prezentace aplikace PowerPoint</vt:lpstr>
      <vt:lpstr>TROPY</vt:lpstr>
      <vt:lpstr>Tropický deštný les</vt:lpstr>
      <vt:lpstr>Živočichové deštného pralesa</vt:lpstr>
      <vt:lpstr>Živočichové deštného pralesa</vt:lpstr>
      <vt:lpstr>To je všechno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Tropický deštný les</dc:title>
  <dc:creator>Jarmila Tesařová</dc:creator>
  <cp:lastModifiedBy>Jarmila Tesařová</cp:lastModifiedBy>
  <cp:revision>7</cp:revision>
  <dcterms:created xsi:type="dcterms:W3CDTF">2020-05-25T08:45:50Z</dcterms:created>
  <dcterms:modified xsi:type="dcterms:W3CDTF">2020-05-25T10:57:13Z</dcterms:modified>
</cp:coreProperties>
</file>