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5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6B35F5-5A02-486F-B89E-E16FF9AFE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521BE7-DA3E-4ED4-B747-01D2DB0DD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D2E505-CE60-4795-AE4F-B06632667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65A2-6095-487D-9F33-248CFE6AB044}" type="datetimeFigureOut">
              <a:rPr lang="cs-CZ" smtClean="0"/>
              <a:t>16.05.2020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E51F40-3C55-4671-A2A4-A2DCFAD1D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12E16C-CE4C-4BA7-97A0-1B18B062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17AE-8050-4376-9F48-57D0A3EE45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74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2B92F4-5EE2-4BA1-919B-61C45E45E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1A84C59-D9A6-4651-B959-281E3E70D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482163-7F44-4E87-91A2-FBE2A424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65A2-6095-487D-9F33-248CFE6AB044}" type="datetimeFigureOut">
              <a:rPr lang="cs-CZ" smtClean="0"/>
              <a:t>16.05.2020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FA784A-7368-4EAF-9E7C-815E9B46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73B7CD-55A9-4CD6-B09C-26C362CE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17AE-8050-4376-9F48-57D0A3EE45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28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553EF96-8839-47B8-9485-7DDF8944EC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1A98FED-0819-4967-B9D3-BD8E54927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5C02E9-C3B5-4DD2-B8EB-D76EAF048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65A2-6095-487D-9F33-248CFE6AB044}" type="datetimeFigureOut">
              <a:rPr lang="cs-CZ" smtClean="0"/>
              <a:t>16.05.2020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371EC1-9737-4650-98D8-5E4B60C2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A75A17-5B8C-4C60-9069-2AEACE842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17AE-8050-4376-9F48-57D0A3EE45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93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0D8DD0-EBF6-4093-8550-BACC60030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5BE4BF-901B-4D29-B3A6-502174315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68713B-D3C9-4AFE-99BF-0E2F854C9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65A2-6095-487D-9F33-248CFE6AB044}" type="datetimeFigureOut">
              <a:rPr lang="cs-CZ" smtClean="0"/>
              <a:t>16.05.2020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943B7C-B5B1-4A1E-B7E5-C7A083B91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A51076-98CF-4A9D-A5A1-6C4D7068E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17AE-8050-4376-9F48-57D0A3EE45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22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064CB4-B736-4EBF-8D8A-784603FE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47B8D0-F732-4B5F-B6D8-607D7A8D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99E35C-56D7-4EC9-A93F-873BFB9B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65A2-6095-487D-9F33-248CFE6AB044}" type="datetimeFigureOut">
              <a:rPr lang="cs-CZ" smtClean="0"/>
              <a:t>16.05.2020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DD3D68-2152-426F-9DB3-1C192E0E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5305AB-1BD1-43D3-8550-60F7D1D0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17AE-8050-4376-9F48-57D0A3EE45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28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495AE-BF2D-4F02-BD6E-70CE95E2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D0BF26-FC37-466B-95A6-4E76ADA76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409DC7-F063-4FBB-87AE-78A03CD71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286472-CA41-447C-86A4-51B734574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65A2-6095-487D-9F33-248CFE6AB044}" type="datetimeFigureOut">
              <a:rPr lang="cs-CZ" smtClean="0"/>
              <a:t>16.05.2020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A1F611-9D10-4788-8CCB-B2754D09F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C3AD71-6D1E-49CC-B64B-AA7FE0CD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17AE-8050-4376-9F48-57D0A3EE45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12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EF5332-D2AD-40E7-BA55-EE7BBD119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E95435-D8DC-4726-8006-AD14ED8D8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537587F-75B4-4F1F-866D-954908F7A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0A26DF8-0B8C-43EF-9997-40C6E50F3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2464534-3A7D-4196-B170-165A7DBE0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0DB25FD-1ED1-4DDE-A920-A9AB43848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65A2-6095-487D-9F33-248CFE6AB044}" type="datetimeFigureOut">
              <a:rPr lang="cs-CZ" smtClean="0"/>
              <a:t>16.05.2020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E8E94BB-98CF-491C-9176-3225FFB1E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B2F4740-4F41-4C2F-850C-1CD6283E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17AE-8050-4376-9F48-57D0A3EE45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4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054F89-C669-4580-AC89-F5AAE264D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5175521-D13B-4508-8F41-F6DA1FCC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65A2-6095-487D-9F33-248CFE6AB044}" type="datetimeFigureOut">
              <a:rPr lang="cs-CZ" smtClean="0"/>
              <a:t>16.05.2020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9B1484-21B1-4F61-9115-EA78A465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B06B3B-923C-4165-AFD0-199531AE7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17AE-8050-4376-9F48-57D0A3EE45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87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CAB9012-D4B2-4A32-9CCD-5B0D0C269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65A2-6095-487D-9F33-248CFE6AB044}" type="datetimeFigureOut">
              <a:rPr lang="cs-CZ" smtClean="0"/>
              <a:t>16.05.2020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80AF505-4DFD-4F98-8962-BE9AC5562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8A9254-A7C1-47FF-ADC7-3819E428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17AE-8050-4376-9F48-57D0A3EE45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192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CB0B3F-BB7F-4812-902B-D07F7BC5B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7FEB20-4331-414C-B0FF-7CF0A8B4E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7CBF21D-521C-4982-8FCF-EFE631AD7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52EB54-AB35-4D3E-BD47-B6D219648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65A2-6095-487D-9F33-248CFE6AB044}" type="datetimeFigureOut">
              <a:rPr lang="cs-CZ" smtClean="0"/>
              <a:t>16.05.2020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EF7E63-6D62-40E2-8CD0-DFE3BB1D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F75BBB-0C2A-4023-818C-059C88FB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17AE-8050-4376-9F48-57D0A3EE45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55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C696BA-8330-480C-824A-00CED8CA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29902DB-D1C7-49EE-8A47-0AD19BCC8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EA70B89-F5A0-40FF-8437-DE56961B2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0CB7A8-3F76-4BCA-B23C-999F5070D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65A2-6095-487D-9F33-248CFE6AB044}" type="datetimeFigureOut">
              <a:rPr lang="cs-CZ" smtClean="0"/>
              <a:t>16.05.2020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605FF1-A9CC-4B05-8E10-4C8C7ABA2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417E1F-95F7-4F75-B4E5-3FA48E07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17AE-8050-4376-9F48-57D0A3EE45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1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846B709-9001-490B-A8E5-062FFE90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1F8AC5-D065-459D-8C54-EF1A319E7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D8C660-6FDF-4132-B84D-3A25BEEA5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C65A2-6095-487D-9F33-248CFE6AB044}" type="datetimeFigureOut">
              <a:rPr lang="cs-CZ" smtClean="0"/>
              <a:t>16.05.2020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ECF06B-D2E7-4332-97F3-4B65C612C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405F58-48B4-4F7D-9157-9C7D14AEE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C17AE-8050-4376-9F48-57D0A3EE45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02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cs/photo/638828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CDE938-6734-4FB5-BC48-7823023C84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Pedosféra – </a:t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půdní obal Země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92289FF-8D42-4060-86FC-6E466D54FE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Zeměpis</a:t>
            </a:r>
          </a:p>
          <a:p>
            <a:r>
              <a:rPr lang="cs-CZ" dirty="0"/>
              <a:t>6. ročník</a:t>
            </a:r>
          </a:p>
        </p:txBody>
      </p:sp>
    </p:spTree>
    <p:extLst>
      <p:ext uri="{BB962C8B-B14F-4D97-AF65-F5344CB8AC3E}">
        <p14:creationId xmlns:p14="http://schemas.microsoft.com/office/powerpoint/2010/main" val="108070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A15A3B-0B8E-4604-B5E8-0F50C60F9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Půdu musíme chránit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B31302-C23F-4EC5-B07C-DF0FB16E0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dirty="0"/>
              <a:t>Musíme </a:t>
            </a:r>
            <a:r>
              <a:rPr lang="cs-CZ" b="1" dirty="0"/>
              <a:t>zabránit</a:t>
            </a:r>
            <a:r>
              <a:rPr lang="cs-CZ" dirty="0"/>
              <a:t> jejímu </a:t>
            </a:r>
            <a:r>
              <a:rPr lang="cs-CZ" b="1" dirty="0"/>
              <a:t>znečišťování</a:t>
            </a:r>
            <a:r>
              <a:rPr lang="cs-CZ" dirty="0"/>
              <a:t> škodlivými látkami – 			kontaminaci</a:t>
            </a:r>
          </a:p>
          <a:p>
            <a:pPr>
              <a:lnSpc>
                <a:spcPct val="200000"/>
              </a:lnSpc>
            </a:pPr>
            <a:r>
              <a:rPr lang="cs-CZ" dirty="0"/>
              <a:t>Je třeba </a:t>
            </a:r>
            <a:r>
              <a:rPr lang="cs-CZ" b="1" dirty="0"/>
              <a:t>předcházet</a:t>
            </a:r>
            <a:r>
              <a:rPr lang="cs-CZ" dirty="0"/>
              <a:t> také jejímu </a:t>
            </a:r>
            <a:r>
              <a:rPr lang="cs-CZ" b="1" dirty="0"/>
              <a:t>úbytku</a:t>
            </a:r>
          </a:p>
        </p:txBody>
      </p:sp>
    </p:spTree>
    <p:extLst>
      <p:ext uri="{BB962C8B-B14F-4D97-AF65-F5344CB8AC3E}">
        <p14:creationId xmlns:p14="http://schemas.microsoft.com/office/powerpoint/2010/main" val="4069235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6FE7B-E631-49A9-8BCE-730DFBF2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Půdní druhy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DE4BC3-6B8F-4A44-8F9A-682CF98DF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cs-CZ" b="1" dirty="0"/>
              <a:t>Půdní druhy:</a:t>
            </a:r>
            <a:r>
              <a:rPr lang="cs-CZ" dirty="0"/>
              <a:t> rozlišujeme </a:t>
            </a:r>
            <a:r>
              <a:rPr lang="cs-CZ" b="1" dirty="0"/>
              <a:t>podle zrnitosti </a:t>
            </a:r>
            <a:r>
              <a:rPr lang="cs-CZ" dirty="0"/>
              <a:t>(velikost zvětralých částeček)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s-CZ" dirty="0"/>
              <a:t>	</a:t>
            </a:r>
            <a:r>
              <a:rPr lang="cs-CZ" b="1" dirty="0"/>
              <a:t>-půdy písčité:</a:t>
            </a:r>
            <a:r>
              <a:rPr lang="cs-CZ" dirty="0"/>
              <a:t> lehké půdy (velké množství kamínků a písku, málo úrodné)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s-CZ" dirty="0"/>
              <a:t>	</a:t>
            </a:r>
            <a:r>
              <a:rPr lang="cs-CZ" b="1" dirty="0"/>
              <a:t>-půdy hlinité:</a:t>
            </a:r>
            <a:r>
              <a:rPr lang="cs-CZ" dirty="0"/>
              <a:t> střední půdy (menší podíl zrnitostní složky, velmi 		úrodné)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s-CZ" dirty="0"/>
              <a:t>	</a:t>
            </a:r>
            <a:r>
              <a:rPr lang="cs-CZ" b="1" dirty="0"/>
              <a:t>-půdy jílovité:</a:t>
            </a:r>
            <a:r>
              <a:rPr lang="cs-CZ" dirty="0"/>
              <a:t> těžké půdy (malé množství zrnitostní složky, 	zadržují vodu)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4299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B29BF09-E287-4269-9E71-0069407EA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" y="0"/>
            <a:ext cx="119315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171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CDE2D0-67F7-47EF-9988-574D70AE7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Půdní typy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C9934D-4748-4E9A-B0F1-B15306764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cs-CZ" dirty="0"/>
              <a:t>V půdě jsou podle daných přírodních podmínek (podnebí, nadmořská výška, rostlinstvo) vytvořeny </a:t>
            </a:r>
            <a:r>
              <a:rPr lang="cs-CZ" b="1" dirty="0"/>
              <a:t>vrstvy odlišné barvy</a:t>
            </a:r>
          </a:p>
          <a:p>
            <a:pPr>
              <a:lnSpc>
                <a:spcPct val="200000"/>
              </a:lnSpc>
            </a:pPr>
            <a:r>
              <a:rPr lang="cs-CZ" b="1" dirty="0"/>
              <a:t>Barevná  odlišnost </a:t>
            </a:r>
            <a:r>
              <a:rPr lang="cs-CZ" dirty="0"/>
              <a:t>vrstev půdy je dána různým obsahem vody, živin, různou zrnitostí a zastoupením různých organismů</a:t>
            </a:r>
          </a:p>
          <a:p>
            <a:pPr>
              <a:lnSpc>
                <a:spcPct val="200000"/>
              </a:lnSpc>
            </a:pPr>
            <a:r>
              <a:rPr lang="cs-CZ" b="1" dirty="0"/>
              <a:t>Jednotlivé vrstvy </a:t>
            </a:r>
            <a:r>
              <a:rPr lang="cs-CZ" dirty="0"/>
              <a:t>nazýváme </a:t>
            </a:r>
            <a:r>
              <a:rPr lang="cs-CZ" b="1" dirty="0"/>
              <a:t>půdní horizonty</a:t>
            </a:r>
          </a:p>
        </p:txBody>
      </p:sp>
    </p:spTree>
    <p:extLst>
      <p:ext uri="{BB962C8B-B14F-4D97-AF65-F5344CB8AC3E}">
        <p14:creationId xmlns:p14="http://schemas.microsoft.com/office/powerpoint/2010/main" val="4238839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2537E2-6573-45BA-A25B-1E15BFF83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Půdní typy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99D60C-B1FC-45D8-9758-E641E1E3D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cs-CZ" b="1" dirty="0"/>
              <a:t>Půdní typy:</a:t>
            </a:r>
            <a:r>
              <a:rPr lang="cs-CZ" dirty="0"/>
              <a:t> rozlišujeme </a:t>
            </a:r>
            <a:r>
              <a:rPr lang="cs-CZ" b="1" dirty="0"/>
              <a:t>podle zabarvení</a:t>
            </a:r>
            <a:r>
              <a:rPr lang="cs-CZ" dirty="0"/>
              <a:t> a podle uspořádání jednotlivých 		vrstev – půdních horizontů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s-CZ" dirty="0"/>
              <a:t>	</a:t>
            </a:r>
            <a:r>
              <a:rPr lang="cs-CZ" b="1" dirty="0"/>
              <a:t>-černozemě: </a:t>
            </a:r>
            <a:r>
              <a:rPr lang="cs-CZ" dirty="0"/>
              <a:t>nejúrodnější půdy, hodně humusu, černá barva 	(nížiny)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s-CZ" dirty="0"/>
              <a:t>	</a:t>
            </a:r>
            <a:r>
              <a:rPr lang="cs-CZ" b="1" dirty="0"/>
              <a:t>-hnědozemě:</a:t>
            </a:r>
            <a:r>
              <a:rPr lang="cs-CZ" dirty="0"/>
              <a:t> méně humusu, také úrodné (v blízkosti černozemí)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s-CZ" dirty="0"/>
              <a:t>	</a:t>
            </a:r>
            <a:r>
              <a:rPr lang="cs-CZ" b="1" dirty="0"/>
              <a:t>-podzolové půdy:</a:t>
            </a:r>
            <a:r>
              <a:rPr lang="cs-CZ" dirty="0"/>
              <a:t> méně úrodné půdy(horské oblasti)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4147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FF2FDDB6-A167-483E-BA1A-DD7DDDFE8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17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1C5E1C9-96C8-4586-9009-78E1F8CD7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0"/>
            <a:ext cx="3695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702CC7B9-A0AA-4242-8749-5B7D386CC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050" y="0"/>
            <a:ext cx="3846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883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0D78C0-1952-41A0-AB95-610D8376B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To je všechno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3F263E0-FCF1-4668-9AB7-81E45733D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98572" y="2141537"/>
            <a:ext cx="6594855" cy="4351338"/>
          </a:xfrm>
        </p:spPr>
      </p:pic>
    </p:spTree>
    <p:extLst>
      <p:ext uri="{BB962C8B-B14F-4D97-AF65-F5344CB8AC3E}">
        <p14:creationId xmlns:p14="http://schemas.microsoft.com/office/powerpoint/2010/main" val="94966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265D7D-78F3-41FC-9A6D-0A20A30C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půdy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EA986B-89F5-4C36-9069-777B5836B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Půda vzniká </a:t>
            </a:r>
            <a:r>
              <a:rPr lang="cs-CZ" b="1" dirty="0"/>
              <a:t>zvětráváním</a:t>
            </a:r>
            <a:r>
              <a:rPr lang="cs-CZ" dirty="0"/>
              <a:t> - rozpadem hornin na menší částice</a:t>
            </a:r>
          </a:p>
          <a:p>
            <a:pPr marL="0" indent="0">
              <a:buNone/>
            </a:pPr>
            <a:r>
              <a:rPr lang="cs-CZ" dirty="0"/>
              <a:t>	působením půdotvorných činitelů:</a:t>
            </a:r>
          </a:p>
          <a:p>
            <a:pPr marL="0" indent="0">
              <a:buNone/>
            </a:pPr>
            <a:r>
              <a:rPr lang="cs-CZ" dirty="0"/>
              <a:t>		● vody</a:t>
            </a:r>
          </a:p>
          <a:p>
            <a:pPr marL="0" indent="0">
              <a:buNone/>
            </a:pPr>
            <a:r>
              <a:rPr lang="cs-CZ" dirty="0"/>
              <a:t>		● vzduchu</a:t>
            </a:r>
          </a:p>
          <a:p>
            <a:pPr marL="0" indent="0">
              <a:buNone/>
            </a:pPr>
            <a:r>
              <a:rPr lang="cs-CZ" dirty="0"/>
              <a:t>		● střídání teplot</a:t>
            </a:r>
          </a:p>
          <a:p>
            <a:pPr marL="0" indent="0">
              <a:buNone/>
            </a:pPr>
            <a:r>
              <a:rPr lang="cs-CZ" dirty="0"/>
              <a:t>		● působením organizmů</a:t>
            </a:r>
          </a:p>
        </p:txBody>
      </p:sp>
    </p:spTree>
    <p:extLst>
      <p:ext uri="{BB962C8B-B14F-4D97-AF65-F5344CB8AC3E}">
        <p14:creationId xmlns:p14="http://schemas.microsoft.com/office/powerpoint/2010/main" val="194221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BA316B-C1F1-4EB5-87EB-B6581FF7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Složení půdy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E89944-C3EE-4701-AE97-93133B6A7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dirty="0"/>
              <a:t>Půda se skládá ze dvou složek:</a:t>
            </a:r>
          </a:p>
          <a:p>
            <a:pPr lvl="1">
              <a:lnSpc>
                <a:spcPct val="200000"/>
              </a:lnSpc>
            </a:pPr>
            <a:r>
              <a:rPr lang="cs-CZ" sz="3200" b="1" dirty="0"/>
              <a:t>neživé</a:t>
            </a:r>
            <a:r>
              <a:rPr lang="cs-CZ" sz="3200" dirty="0"/>
              <a:t> </a:t>
            </a:r>
            <a:r>
              <a:rPr lang="cs-CZ" dirty="0"/>
              <a:t>(anorganické)</a:t>
            </a:r>
          </a:p>
          <a:p>
            <a:pPr lvl="1">
              <a:lnSpc>
                <a:spcPct val="200000"/>
              </a:lnSpc>
            </a:pPr>
            <a:r>
              <a:rPr lang="cs-CZ" sz="3200" b="1" dirty="0"/>
              <a:t>živé </a:t>
            </a:r>
            <a:r>
              <a:rPr lang="cs-CZ" dirty="0"/>
              <a:t>( organické)</a:t>
            </a:r>
          </a:p>
        </p:txBody>
      </p:sp>
    </p:spTree>
    <p:extLst>
      <p:ext uri="{BB962C8B-B14F-4D97-AF65-F5344CB8AC3E}">
        <p14:creationId xmlns:p14="http://schemas.microsoft.com/office/powerpoint/2010/main" val="3337769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182D64-CF61-4CC9-8005-EAE666F0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Neživá</a:t>
            </a:r>
            <a:r>
              <a:rPr lang="cs-CZ" dirty="0"/>
              <a:t> složka půdy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9CDF69-9ECD-4E24-BB80-1CCA6BA11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b="1" dirty="0"/>
              <a:t>pevná část </a:t>
            </a:r>
            <a:r>
              <a:rPr lang="cs-CZ" dirty="0"/>
              <a:t>– hlína, jíl, prach, písek, kamínky</a:t>
            </a:r>
          </a:p>
          <a:p>
            <a:pPr>
              <a:lnSpc>
                <a:spcPct val="200000"/>
              </a:lnSpc>
            </a:pPr>
            <a:r>
              <a:rPr lang="cs-CZ" b="1" dirty="0"/>
              <a:t>kapalná část </a:t>
            </a:r>
            <a:r>
              <a:rPr lang="cs-CZ" dirty="0"/>
              <a:t>– půdní voda</a:t>
            </a:r>
          </a:p>
          <a:p>
            <a:pPr>
              <a:lnSpc>
                <a:spcPct val="200000"/>
              </a:lnSpc>
            </a:pPr>
            <a:r>
              <a:rPr lang="cs-CZ" b="1" dirty="0"/>
              <a:t>plynná část </a:t>
            </a:r>
            <a:r>
              <a:rPr lang="cs-CZ" dirty="0"/>
              <a:t>– půdní vzduch</a:t>
            </a:r>
          </a:p>
          <a:p>
            <a:pPr>
              <a:lnSpc>
                <a:spcPct val="200000"/>
              </a:lnSpc>
            </a:pPr>
            <a:r>
              <a:rPr lang="cs-CZ" b="1" dirty="0"/>
              <a:t>humus</a:t>
            </a:r>
            <a:r>
              <a:rPr lang="cs-CZ" dirty="0"/>
              <a:t> – odumřelé části rostlin, zbytky těl odumřelých živočichů</a:t>
            </a:r>
          </a:p>
        </p:txBody>
      </p:sp>
    </p:spTree>
    <p:extLst>
      <p:ext uri="{BB962C8B-B14F-4D97-AF65-F5344CB8AC3E}">
        <p14:creationId xmlns:p14="http://schemas.microsoft.com/office/powerpoint/2010/main" val="22344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B42491-607B-4256-9D90-0D9E5534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Živá</a:t>
            </a:r>
            <a:r>
              <a:rPr lang="cs-CZ" dirty="0"/>
              <a:t> složka půdy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1FE9F0-EA98-4AFF-BF9E-6FFA29611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dirty="0"/>
              <a:t>kořeny živých rostlin</a:t>
            </a:r>
          </a:p>
          <a:p>
            <a:pPr>
              <a:lnSpc>
                <a:spcPct val="200000"/>
              </a:lnSpc>
            </a:pPr>
            <a:r>
              <a:rPr lang="cs-CZ" dirty="0"/>
              <a:t>mikroorganismy ( půdní bakterie)</a:t>
            </a:r>
          </a:p>
          <a:p>
            <a:pPr>
              <a:lnSpc>
                <a:spcPct val="200000"/>
              </a:lnSpc>
            </a:pPr>
            <a:r>
              <a:rPr lang="cs-CZ" dirty="0"/>
              <a:t>drobní živočichové ( mravenci, dešťovky, brouci, krtci,…)</a:t>
            </a:r>
          </a:p>
        </p:txBody>
      </p:sp>
      <p:pic>
        <p:nvPicPr>
          <p:cNvPr id="2050" name="Picture 2" descr="Mravenců je teď víc, ale přemnožení nejsou, říká odborník ...">
            <a:extLst>
              <a:ext uri="{FF2B5EF4-FFF2-40B4-BE49-F238E27FC236}">
                <a16:creationId xmlns:a16="http://schemas.microsoft.com/office/drawing/2014/main" id="{0ACAD48C-3F88-4C18-B15D-E9EDAA504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169" y="4619181"/>
            <a:ext cx="2986484" cy="224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ak na krtka? - Zahradacentrum">
            <a:extLst>
              <a:ext uri="{FF2B5EF4-FFF2-40B4-BE49-F238E27FC236}">
                <a16:creationId xmlns:a16="http://schemas.microsoft.com/office/drawing/2014/main" id="{EA56BDB6-787A-43E1-8D28-B9B40F2C7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140" y="4619181"/>
            <a:ext cx="2986484" cy="223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žižala">
            <a:extLst>
              <a:ext uri="{FF2B5EF4-FFF2-40B4-BE49-F238E27FC236}">
                <a16:creationId xmlns:a16="http://schemas.microsoft.com/office/drawing/2014/main" id="{50B20468-9B4D-443C-9BB4-22402AAC2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430" y="1825625"/>
            <a:ext cx="3461369" cy="230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74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F66B08-EC46-4359-8F16-19FD8609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Složení půdy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DE952D-A1AB-49B3-9B44-CAEF1A38CB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40"/>
            <a:ext cx="12192001" cy="698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4FCC7E2-4F82-4BFF-A81D-B619906BD665}"/>
              </a:ext>
            </a:extLst>
          </p:cNvPr>
          <p:cNvSpPr txBox="1"/>
          <p:nvPr/>
        </p:nvSpPr>
        <p:spPr>
          <a:xfrm>
            <a:off x="684562" y="504686"/>
            <a:ext cx="4755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Schéma složení půdy</a:t>
            </a:r>
          </a:p>
        </p:txBody>
      </p:sp>
    </p:spTree>
    <p:extLst>
      <p:ext uri="{BB962C8B-B14F-4D97-AF65-F5344CB8AC3E}">
        <p14:creationId xmlns:p14="http://schemas.microsoft.com/office/powerpoint/2010/main" val="2134239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nejúrodnější složka půdy</a:t>
            </a:r>
          </a:p>
          <a:p>
            <a:r>
              <a:rPr lang="cs-CZ" dirty="0"/>
              <a:t>odumřelé části rostlin a živočichů se rozpadají a působením mikroorganismů se mění na humus</a:t>
            </a:r>
          </a:p>
          <a:p>
            <a:r>
              <a:rPr lang="cs-CZ" dirty="0"/>
              <a:t>zdroj výživy rostlin</a:t>
            </a:r>
          </a:p>
          <a:p>
            <a:r>
              <a:rPr lang="cs-CZ" dirty="0"/>
              <a:t>zlepšuje vlastnosti půdy</a:t>
            </a:r>
          </a:p>
        </p:txBody>
      </p:sp>
      <p:pic>
        <p:nvPicPr>
          <p:cNvPr id="3074" name="Picture 2" descr="http://safe-img01.olx.com.mx/ui/4/87/28/1266276004_74407928_4-HUMUS-DE-LOMBRIZ-ROJA-Otras-ventas-1266276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3068960"/>
            <a:ext cx="4588768" cy="344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163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536AA-843B-4865-A44E-E8032158C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Půdní eroze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CB213A-E008-402D-9532-716890FA7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1338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cs-CZ" dirty="0"/>
              <a:t>Půdní eroze  - odnos částic půdy na jiná místa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cs-CZ" dirty="0"/>
              <a:t>	Způsobena vlivem – vody – vodní eroze</a:t>
            </a:r>
          </a:p>
          <a:p>
            <a:pPr marL="1371600" lvl="3" indent="0">
              <a:lnSpc>
                <a:spcPct val="200000"/>
              </a:lnSpc>
              <a:buNone/>
            </a:pPr>
            <a:r>
              <a:rPr lang="cs-CZ" dirty="0"/>
              <a:t>    		          </a:t>
            </a:r>
            <a:r>
              <a:rPr lang="cs-CZ" sz="2400" dirty="0"/>
              <a:t>- větru – větrná eroze</a:t>
            </a:r>
          </a:p>
        </p:txBody>
      </p:sp>
      <p:pic>
        <p:nvPicPr>
          <p:cNvPr id="3074" name="Picture 2" descr="Svaz měst a obcí ČR požaduje lepší ochranu půdy | Moderní Obec">
            <a:extLst>
              <a:ext uri="{FF2B5EF4-FFF2-40B4-BE49-F238E27FC236}">
                <a16:creationId xmlns:a16="http://schemas.microsoft.com/office/drawing/2014/main" id="{62DA858C-232D-4150-BF80-B9E2E04E6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002" y="3020551"/>
            <a:ext cx="4317690" cy="287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odní eroze snižuje výnos plodin až o 75 %. Jak se jí bránit ...">
            <a:extLst>
              <a:ext uri="{FF2B5EF4-FFF2-40B4-BE49-F238E27FC236}">
                <a16:creationId xmlns:a16="http://schemas.microsoft.com/office/drawing/2014/main" id="{181C5685-9F38-4875-829B-56D5B9CE9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50" y="147324"/>
            <a:ext cx="4309841" cy="287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ětrná eroze - Blog o ovzduší v Brně a Jihomoravském kraji">
            <a:extLst>
              <a:ext uri="{FF2B5EF4-FFF2-40B4-BE49-F238E27FC236}">
                <a16:creationId xmlns:a16="http://schemas.microsoft.com/office/drawing/2014/main" id="{7E6A9F5B-3E7C-4B77-8D20-3A3C2F29E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7" y="4001293"/>
            <a:ext cx="3916324" cy="27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206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62776D-1803-4F28-B109-14DFC2D72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půdy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6BD7BE-DBDF-40FF-90A4-7EF918376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dirty="0"/>
              <a:t>zásobárna živin pro rostliny</a:t>
            </a:r>
          </a:p>
          <a:p>
            <a:pPr>
              <a:lnSpc>
                <a:spcPct val="200000"/>
              </a:lnSpc>
            </a:pPr>
            <a:r>
              <a:rPr lang="cs-CZ" dirty="0"/>
              <a:t>váže vodu</a:t>
            </a:r>
          </a:p>
          <a:p>
            <a:pPr>
              <a:lnSpc>
                <a:spcPct val="200000"/>
              </a:lnSpc>
            </a:pPr>
            <a:r>
              <a:rPr lang="cs-CZ" dirty="0"/>
              <a:t>živí obyvatelstvo</a:t>
            </a:r>
          </a:p>
        </p:txBody>
      </p:sp>
    </p:spTree>
    <p:extLst>
      <p:ext uri="{BB962C8B-B14F-4D97-AF65-F5344CB8AC3E}">
        <p14:creationId xmlns:p14="http://schemas.microsoft.com/office/powerpoint/2010/main" val="28185168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378</Words>
  <Application>Microsoft Office PowerPoint</Application>
  <PresentationFormat>Širokoúhlá obrazovka</PresentationFormat>
  <Paragraphs>56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Pedosféra –  - půdní obal Země</vt:lpstr>
      <vt:lpstr>Vznik půdy</vt:lpstr>
      <vt:lpstr>Složení půdy</vt:lpstr>
      <vt:lpstr>Neživá složka půdy</vt:lpstr>
      <vt:lpstr>Živá složka půdy</vt:lpstr>
      <vt:lpstr>Složení půdy</vt:lpstr>
      <vt:lpstr>Humus</vt:lpstr>
      <vt:lpstr>Půdní eroze</vt:lpstr>
      <vt:lpstr>Význam půdy</vt:lpstr>
      <vt:lpstr>Půdu musíme chránit</vt:lpstr>
      <vt:lpstr>Půdní druhy</vt:lpstr>
      <vt:lpstr>Prezentace aplikace PowerPoint</vt:lpstr>
      <vt:lpstr>Půdní typy</vt:lpstr>
      <vt:lpstr>Půdní typy</vt:lpstr>
      <vt:lpstr>Prezentace aplikace PowerPoint</vt:lpstr>
      <vt:lpstr>To je všechno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Pedosféra –  - půdní obal Země</dc:title>
  <dc:creator>Jarmila Tesařová</dc:creator>
  <cp:lastModifiedBy>Jarmila Tesařová</cp:lastModifiedBy>
  <cp:revision>15</cp:revision>
  <dcterms:created xsi:type="dcterms:W3CDTF">2020-05-16T16:13:03Z</dcterms:created>
  <dcterms:modified xsi:type="dcterms:W3CDTF">2020-05-17T19:03:22Z</dcterms:modified>
</cp:coreProperties>
</file>