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D91C8-5091-4429-9031-D72615CA5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B3E599-1EF2-4535-BAD3-0D6549B48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7AC8EE-132D-4282-8BB2-0DC8FB59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A4F764-2F82-461D-9843-105FE264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4D8962-3342-4E01-8249-A6384A3F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6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F792D-C1C9-461B-BCDA-E356C1D1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7E2107-B5D4-46DE-A7EF-F3178ECF6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5C8987-358B-47E8-8BD5-DA8D925A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6B4FF3-CE81-479D-BBC2-4FFEC855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729D08-46E3-4CF1-A319-739BF47F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4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8C8901-C684-4F20-9AD9-7D854809F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C2A45A-3BE0-4DB6-B190-1BA75DBB6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3A7548-D095-4678-996C-5479FFE3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A7BE0D-A370-4CA8-8669-E23E5F07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1BB716-39DF-41CE-9B45-990D3FF8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15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F4D9E-B825-495E-857B-0440280C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8F6EF-1DD3-4643-A810-EFA76A1B3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9AD884-909F-4CA0-B6A0-B252AA4F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446D98-85AD-4B43-97A6-20AC04E6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C0BC24-1484-42F2-A0E9-B179963C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35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9D7BD-8E66-4560-9ED9-80CA8B5C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36D6FA-5B28-4B54-BE27-3C24E9BE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96FAEA-0823-4788-A1D9-F38AEE76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25271D-F417-4782-AE60-650C1F07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3F0513-E956-48B2-8D68-A4B52C0D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36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E8FCE-250B-4A14-B93C-001771A8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361C9-4348-4310-A15B-0234F837A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8BFBE3-1731-4560-A6A4-B9770832E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F60A71-6823-4D86-AEFB-A1353A52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65F33A-0ED8-4F07-BC20-31F5D6D2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88A833-3C94-4CD5-B3AD-4E38FAC9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5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6FF28-9D24-45C8-8FAB-1979EB4B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13B35B-E1CD-423A-9522-7E82098FE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15421D-11AF-4683-B1A3-FECF7FD68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84F5B4-C5EC-4835-8D0C-582471159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D5B4DD-2383-40D6-87DD-227CE7F34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30FAB2-5010-4F14-9CFA-2568F43E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31B54F-7098-41B5-B412-E5E09B25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228DA2-EEA0-4D40-86B8-6B7A9C39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90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FBDEC-6C43-4C2F-A97E-60B944AC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89FCF7-7067-4CAC-9B01-C98CD91E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5DF416-05E5-4CDA-BB34-691C1762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2C089C-B8E8-463D-A33E-5B31698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43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CD5F08-44AE-4DBB-AF34-0CD223A9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95CFC9-1254-4C7A-8680-6A6FE33F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095B1F-FE95-4CCD-B099-40AA755C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9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00432-AA31-4A75-8FBC-6D10A541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4003A-F5C7-4327-862B-556BBDFE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E2F26B-B407-44E4-B506-CAD9BE1C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E9500D-55F2-4976-A264-8ACF6B02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233C15-149B-443F-A884-8DF12C6D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7285F9-2746-4208-8B3F-14D0F8A6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34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64262-D202-4F02-9183-CA13C119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3BC515-8794-43AE-88A8-1C51EBE4D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FE5D6A-B31D-40C8-91E3-77C494E50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1EB48C-D103-48FA-BC10-859CB551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702A5E-4BA1-4203-BA41-431B72B2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35F0E1-9429-42F2-9903-B774A798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7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6AB49A-409E-4905-99EF-08664C40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298367-C41D-4518-B973-D3226092D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36678F-EE50-489F-B0BC-A9E32BDD8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83B9C-648D-4605-BF57-6A9A4861F412}" type="datetimeFigureOut">
              <a:rPr lang="cs-CZ" smtClean="0"/>
              <a:t>09.05.2020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5ECAAA-A46C-46C5-8346-C6A9E69F7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D08DB4-A9B3-4386-AD01-0B9CD26B9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D753E-ADDC-47B2-BC46-FECAF66D3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01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F8A0C-52E7-400F-9E42-07DDADE0A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Podnebí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398C06-877A-4F16-8D07-906688B7B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Zeměpis </a:t>
            </a:r>
          </a:p>
          <a:p>
            <a:r>
              <a:rPr lang="cs-CZ" dirty="0"/>
              <a:t>6.ročník</a:t>
            </a:r>
          </a:p>
        </p:txBody>
      </p:sp>
    </p:spTree>
    <p:extLst>
      <p:ext uri="{BB962C8B-B14F-4D97-AF65-F5344CB8AC3E}">
        <p14:creationId xmlns:p14="http://schemas.microsoft.com/office/powerpoint/2010/main" val="38780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340C5-38C6-4690-89DB-75FD5CEA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Subtropický klimatický pás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73543BB-284A-4747-B021-9BC6F3C8DD7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621" t="3706" r="8235" b="15749"/>
          <a:stretch/>
        </p:blipFill>
        <p:spPr bwMode="auto">
          <a:xfrm>
            <a:off x="856343" y="1451430"/>
            <a:ext cx="9982400" cy="4702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089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B7082-396A-4E4A-B894-3F219E44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Subtropy</a:t>
            </a:r>
          </a:p>
        </p:txBody>
      </p:sp>
      <p:pic>
        <p:nvPicPr>
          <p:cNvPr id="4" name="Zástupný obsah 3" descr="Subtropický pás: biome, ecosystems, en, Én, én, environment ...">
            <a:extLst>
              <a:ext uri="{FF2B5EF4-FFF2-40B4-BE49-F238E27FC236}">
                <a16:creationId xmlns:a16="http://schemas.microsoft.com/office/drawing/2014/main" id="{48EDA661-D3F6-4A5E-9622-8F89B19790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4368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Rostliny subtropického pásma na našich zahradách, balkónech a ...">
            <a:extLst>
              <a:ext uri="{FF2B5EF4-FFF2-40B4-BE49-F238E27FC236}">
                <a16:creationId xmlns:a16="http://schemas.microsoft.com/office/drawing/2014/main" id="{AAE05BF7-D4C1-408F-B4E0-B988806065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99" y="205468"/>
            <a:ext cx="254317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ubtropický pás">
            <a:extLst>
              <a:ext uri="{FF2B5EF4-FFF2-40B4-BE49-F238E27FC236}">
                <a16:creationId xmlns:a16="http://schemas.microsoft.com/office/drawing/2014/main" id="{F5FF9D1F-8016-48E4-9CD2-46EABDCDCD3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1"/>
          <a:stretch/>
        </p:blipFill>
        <p:spPr bwMode="auto">
          <a:xfrm>
            <a:off x="9502474" y="1177018"/>
            <a:ext cx="2443480" cy="1923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VY_32_INOVACE_Zem8_03 [režim kompatibility]">
            <a:extLst>
              <a:ext uri="{FF2B5EF4-FFF2-40B4-BE49-F238E27FC236}">
                <a16:creationId xmlns:a16="http://schemas.microsoft.com/office/drawing/2014/main" id="{B99ADD92-8A98-49B6-8907-23189081FD9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61" y="3327627"/>
            <a:ext cx="26098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Prezentace aplikace PowerPoint">
            <a:extLst>
              <a:ext uri="{FF2B5EF4-FFF2-40B4-BE49-F238E27FC236}">
                <a16:creationId xmlns:a16="http://schemas.microsoft.com/office/drawing/2014/main" id="{7B4BA6D5-6E6B-4CAE-B894-97E0B1FE8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11" y="4493033"/>
            <a:ext cx="2457450" cy="185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6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5F8D4-1FAD-411B-80C0-400D62B8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Mírné pásy: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34399-2ECE-48D5-B784-4A0AA749F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leží mezi obratníky a polárními kruhy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střídají se 4 roční období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rozdíly mezi letními a zimními teplotami jsou velké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většinou se rozkládá na severní polokouli, na jižní polokouli jsou jen malá území (Tasmánie, jih Jižní Ameriky a jih Nového Zélandu) v Evropě sahá až k polárnímu kruhu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31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6AA4D-CD21-49F3-AF96-74FEA326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Mírný podnebný pás (zelená)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Subpolární pás (fialová)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FCFE033-20E2-4A9A-B556-A0E089360A0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407" r="7636" b="11765"/>
          <a:stretch/>
        </p:blipFill>
        <p:spPr bwMode="auto">
          <a:xfrm>
            <a:off x="838200" y="1825624"/>
            <a:ext cx="9577797" cy="503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725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374B66F-2F72-4805-8C90-9F6627144069}"/>
              </a:ext>
            </a:extLst>
          </p:cNvPr>
          <p:cNvPicPr/>
          <p:nvPr/>
        </p:nvPicPr>
        <p:blipFill rotWithShape="1">
          <a:blip r:embed="rId2"/>
          <a:srcRect l="24306" r="19973" b="12042"/>
          <a:stretch/>
        </p:blipFill>
        <p:spPr bwMode="auto">
          <a:xfrm>
            <a:off x="1756229" y="159657"/>
            <a:ext cx="8723085" cy="6560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416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ADC9-B8F9-4439-97A3-BC06C4F3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Subpolární pás: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2A1A1-5EE5-4DE7-ACEF-54D792EC5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dlouhá a chladná zima, krátké a teplé léto</a:t>
            </a:r>
          </a:p>
          <a:p>
            <a:pPr>
              <a:lnSpc>
                <a:spcPct val="150000"/>
              </a:lnSpc>
            </a:pPr>
            <a:r>
              <a:rPr lang="cs-CZ" dirty="0"/>
              <a:t>srážky hlavně v létě, je jich málo </a:t>
            </a:r>
          </a:p>
          <a:p>
            <a:pPr>
              <a:lnSpc>
                <a:spcPct val="150000"/>
              </a:lnSpc>
            </a:pPr>
            <a:r>
              <a:rPr lang="cs-CZ" dirty="0"/>
              <a:t>Aljaška, sever Kanady</a:t>
            </a:r>
          </a:p>
          <a:p>
            <a:pPr>
              <a:lnSpc>
                <a:spcPct val="150000"/>
              </a:lnSpc>
            </a:pPr>
            <a:r>
              <a:rPr lang="cs-CZ" dirty="0"/>
              <a:t>život ztěžuje </a:t>
            </a:r>
            <a:r>
              <a:rPr lang="cs-CZ" b="1" dirty="0"/>
              <a:t>permafrost</a:t>
            </a:r>
            <a:r>
              <a:rPr lang="cs-CZ" dirty="0"/>
              <a:t> - trvale zamrzlá půda, v létě rozmrzá jen na povrchu a umožňuje růst rostlin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58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0C9FC-3C97-4F51-B232-AA5F6C0A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Subpolární pás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972DF44-62FF-461C-BE61-323D76CA001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 bwMode="auto">
          <a:xfrm>
            <a:off x="1030514" y="1349828"/>
            <a:ext cx="10169071" cy="5508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324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5A09F-932D-4649-84B0-8A334315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Subpolární krajina na Aljašce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FE02F9D-8632-4307-80A7-FDC6FA4CC5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8" y="1396206"/>
            <a:ext cx="7271657" cy="5360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88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39478-5459-4BEE-A4C8-79823C74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Permafrost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090F18-4064-42E4-A8B9-5026ACB9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trvale zamrzlá půda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létě rozmrzá jen na povrchu a umožňuje růst rostlin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090314E-80D2-4257-9433-3948A92362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43" y="0"/>
            <a:ext cx="493485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40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DE948-B7FC-47E8-8F24-8235978D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Polární oblasti: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73DAE-7B30-42C6-90C4-C3A9A9DB1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rozkládají se kolem severního a jižního pólu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jsou zde trvale nízké teploty, málo srážek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ledovce a stálá sněhová pokrývka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střídají se polární dny a noci</a:t>
            </a:r>
          </a:p>
        </p:txBody>
      </p:sp>
    </p:spTree>
    <p:extLst>
      <p:ext uri="{BB962C8B-B14F-4D97-AF65-F5344CB8AC3E}">
        <p14:creationId xmlns:p14="http://schemas.microsoft.com/office/powerpoint/2010/main" val="306577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4909C3E-D4AC-4C33-9954-5AF3AE85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Podnebí - klima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907B10-89E5-4E7F-9354-C9157D7FE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dlouhodobý průměrný stav počasí na určitém místě sledovaný alespoň po 50 let</a:t>
            </a:r>
          </a:p>
          <a:p>
            <a:r>
              <a:rPr lang="cs-CZ" dirty="0"/>
              <a:t>podnebí závisí na</a:t>
            </a:r>
          </a:p>
          <a:p>
            <a:pPr lvl="1"/>
            <a:r>
              <a:rPr lang="cs-CZ" dirty="0"/>
              <a:t> množství slunečního záření (tepla) dopadajícího na zemský povrch</a:t>
            </a:r>
          </a:p>
          <a:p>
            <a:pPr lvl="1"/>
            <a:r>
              <a:rPr lang="cs-CZ" dirty="0"/>
              <a:t> srážkách </a:t>
            </a:r>
          </a:p>
          <a:p>
            <a:pPr lvl="1"/>
            <a:r>
              <a:rPr lang="cs-CZ" dirty="0"/>
              <a:t> povrchu </a:t>
            </a:r>
            <a:r>
              <a:rPr lang="cs-CZ"/>
              <a:t>(reliéfu)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Klimatologie</a:t>
            </a:r>
            <a:r>
              <a:rPr lang="cs-CZ" dirty="0"/>
              <a:t> – věda studující podnebí</a:t>
            </a:r>
          </a:p>
        </p:txBody>
      </p:sp>
    </p:spTree>
    <p:extLst>
      <p:ext uri="{BB962C8B-B14F-4D97-AF65-F5344CB8AC3E}">
        <p14:creationId xmlns:p14="http://schemas.microsoft.com/office/powerpoint/2010/main" val="484248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9CEC4-B982-4BB4-BD15-368F1E6C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 pás</a:t>
            </a:r>
          </a:p>
        </p:txBody>
      </p:sp>
      <p:pic>
        <p:nvPicPr>
          <p:cNvPr id="4" name="Zástupný obsah 3" descr="Polární oblast – Wikipedie">
            <a:extLst>
              <a:ext uri="{FF2B5EF4-FFF2-40B4-BE49-F238E27FC236}">
                <a16:creationId xmlns:a16="http://schemas.microsoft.com/office/drawing/2014/main" id="{9E1A6DB2-F657-4765-A6EC-1459B5D0DA8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8731"/>
            <a:ext cx="9533207" cy="4833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96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0F242-625C-4C43-B0F8-150F14F4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 pás</a:t>
            </a:r>
          </a:p>
        </p:txBody>
      </p:sp>
      <p:pic>
        <p:nvPicPr>
          <p:cNvPr id="4" name="Zástupný obsah 3" descr="POLÁRNÍ OBLASTI">
            <a:extLst>
              <a:ext uri="{FF2B5EF4-FFF2-40B4-BE49-F238E27FC236}">
                <a16:creationId xmlns:a16="http://schemas.microsoft.com/office/drawing/2014/main" id="{4D6F4B9E-E153-4FCB-A0DD-652A17F8EE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05" y="1905567"/>
            <a:ext cx="5102452" cy="38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POLÁRNÍ OBLASTI">
            <a:extLst>
              <a:ext uri="{FF2B5EF4-FFF2-40B4-BE49-F238E27FC236}">
                <a16:creationId xmlns:a16="http://schemas.microsoft.com/office/drawing/2014/main" id="{81C48B66-4581-499B-A15E-F873B5CAD6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77" y="892627"/>
            <a:ext cx="4997587" cy="4884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76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1E8118F-0CA1-4188-B92C-08880FB6A537}"/>
              </a:ext>
            </a:extLst>
          </p:cNvPr>
          <p:cNvSpPr/>
          <p:nvPr/>
        </p:nvSpPr>
        <p:spPr>
          <a:xfrm>
            <a:off x="566057" y="2119086"/>
            <a:ext cx="10740572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Voda oceánů zmírňuje teplotní rozdíly mezi rovníkovými a polárními oblastmi – mořské proudy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19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9AC7D-A9D7-4E4A-83C3-9A30A664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podnebí - </a:t>
            </a:r>
            <a:r>
              <a:rPr lang="cs-CZ" sz="2800" dirty="0"/>
              <a:t>vzdálenost od moře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754BC1-691A-4680-AD32-E5E85D5E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56533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Kontinentální podnebí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ve vnitřní části velkých pevnin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velké rozdíly denních a nočních teplot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sušší podnebí ( Moskva- Rusko).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Oceánské podnebí</a:t>
            </a:r>
            <a:r>
              <a:rPr lang="cs-CZ" dirty="0"/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 moři a na pevnině blízko moří a oceánů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menší rozdíly mezi nočními a denními teplotami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vlhčí podnebí(V. Británie).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Přechodné podnebí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Česká republika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70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F4F2D-3DB7-4053-AA60-FE4CD923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podnebí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1A41C1-C713-4BE2-8A18-986EB625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54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Monzunové podnebí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letní monzun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vane z moře na pevninu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přináší srážky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zimní monzun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naopak vane z pevniny na moře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v monzunových oblastech způsobuje dlouhotrvající suché počasí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monzun je příčinou pravidelného střídání období sucha s obdobím dešťů (Indonésie)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8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BCAE7-831D-49FF-B2E1-6A4F9264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Podnebí je určeno: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2B029-103E-41AE-9C54-934A8D10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314"/>
            <a:ext cx="10515600" cy="51575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1. </a:t>
            </a:r>
            <a:r>
              <a:rPr lang="cs-CZ" b="1" dirty="0"/>
              <a:t>Zeměpisnou šířkou </a:t>
            </a:r>
            <a:r>
              <a:rPr lang="cs-CZ" dirty="0"/>
              <a:t>(vzdálenost od rovníku) - podnebné pásy</a:t>
            </a:r>
          </a:p>
          <a:p>
            <a:pPr>
              <a:lnSpc>
                <a:spcPct val="150000"/>
              </a:lnSpc>
            </a:pPr>
            <a:r>
              <a:rPr lang="cs-CZ" dirty="0"/>
              <a:t>2. </a:t>
            </a:r>
            <a:r>
              <a:rPr lang="cs-CZ" b="1" dirty="0"/>
              <a:t>Prouděním vzduchu </a:t>
            </a:r>
            <a:r>
              <a:rPr lang="cs-CZ" dirty="0"/>
              <a:t>na Zemi - pravidelné větry- pasáty, monzuny</a:t>
            </a:r>
          </a:p>
          <a:p>
            <a:pPr>
              <a:lnSpc>
                <a:spcPct val="150000"/>
              </a:lnSpc>
            </a:pPr>
            <a:r>
              <a:rPr lang="cs-CZ" dirty="0"/>
              <a:t>3. </a:t>
            </a:r>
            <a:r>
              <a:rPr lang="cs-CZ" b="1" dirty="0"/>
              <a:t>Vzdáleností od moře </a:t>
            </a:r>
            <a:r>
              <a:rPr lang="cs-CZ" dirty="0"/>
              <a:t>- kontinentální, přechodné, oceánské, monzunové podnebí</a:t>
            </a:r>
          </a:p>
          <a:p>
            <a:pPr>
              <a:lnSpc>
                <a:spcPct val="150000"/>
              </a:lnSpc>
            </a:pPr>
            <a:r>
              <a:rPr lang="cs-CZ" dirty="0"/>
              <a:t>4. </a:t>
            </a:r>
            <a:r>
              <a:rPr lang="cs-CZ" b="1" dirty="0"/>
              <a:t>Nadmořskou výškou </a:t>
            </a:r>
            <a:r>
              <a:rPr lang="cs-CZ" dirty="0"/>
              <a:t>(s rostoucí nadmořskou výškou klesá teplota i tlak  vzduchu)</a:t>
            </a:r>
          </a:p>
          <a:p>
            <a:pPr>
              <a:lnSpc>
                <a:spcPct val="150000"/>
              </a:lnSpc>
            </a:pPr>
            <a:r>
              <a:rPr lang="cs-CZ" dirty="0"/>
              <a:t>5. </a:t>
            </a:r>
            <a:r>
              <a:rPr lang="cs-CZ" b="1" dirty="0"/>
              <a:t>Mořskými proudy </a:t>
            </a:r>
            <a:r>
              <a:rPr lang="cs-CZ" dirty="0"/>
              <a:t>- teplé, studené proudy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58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AC12B-B69A-4AD8-BF0D-D7D4C041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Podnebné pásy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590494-F063-435A-8B3E-B178D4260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690B04-4DBB-462B-8D9C-49C20C1FA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 se stejným podnebím vytvářejí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podnebné pásy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E5F65F-71C7-48F3-A530-F6F701FEC65E}"/>
              </a:ext>
            </a:extLst>
          </p:cNvPr>
          <p:cNvPicPr/>
          <p:nvPr/>
        </p:nvPicPr>
        <p:blipFill rotWithShape="1">
          <a:blip r:embed="rId2"/>
          <a:srcRect l="26676" t="16795" r="27469" b="18906"/>
          <a:stretch/>
        </p:blipFill>
        <p:spPr bwMode="auto">
          <a:xfrm>
            <a:off x="4262283" y="663677"/>
            <a:ext cx="8114547" cy="5197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557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F0588-107B-4FD8-8135-E3795A97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Tropický pás: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165D5D-06FE-4CA6-AB36-5006EA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81"/>
            <a:ext cx="10515600" cy="4628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leží mezi obratníkem Raka a Kozoroha - </a:t>
            </a:r>
            <a:r>
              <a:rPr lang="cs-CZ" b="1" dirty="0"/>
              <a:t>oblast kolem rovníku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nejvíce tepla, světla a sluneční energie - </a:t>
            </a:r>
            <a:r>
              <a:rPr lang="cs-CZ" b="1" dirty="0"/>
              <a:t>sluneční paprsky dopadají kolmo</a:t>
            </a:r>
          </a:p>
          <a:p>
            <a:pPr>
              <a:lnSpc>
                <a:spcPct val="150000"/>
              </a:lnSpc>
            </a:pPr>
            <a:r>
              <a:rPr lang="cs-CZ" dirty="0"/>
              <a:t>deštivé počasí</a:t>
            </a:r>
          </a:p>
          <a:p>
            <a:pPr>
              <a:lnSpc>
                <a:spcPct val="150000"/>
              </a:lnSpc>
            </a:pPr>
            <a:r>
              <a:rPr lang="cs-CZ" dirty="0"/>
              <a:t>malé rozdíly mezi denními a nočními teplotami</a:t>
            </a:r>
          </a:p>
          <a:p>
            <a:pPr>
              <a:lnSpc>
                <a:spcPct val="150000"/>
              </a:lnSpc>
            </a:pPr>
            <a:r>
              <a:rPr lang="cs-CZ" dirty="0"/>
              <a:t>průměrná teplota je 24 – 28°C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64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53555-104E-4CDC-93E9-C4E6BF95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Tropický klimatický pás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89AC101-3FF7-4CB3-BDB2-F65BBB0B3AB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4220" r="15675" b="28555"/>
          <a:stretch/>
        </p:blipFill>
        <p:spPr bwMode="auto">
          <a:xfrm>
            <a:off x="1190171" y="1825625"/>
            <a:ext cx="9257141" cy="4865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419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7C23D-6ABD-4C6D-ACB0-B981791E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Tropický deštný les –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producent kyslíku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obsah 3" descr="Výsledek obrázku pro tropický deštný les">
            <a:extLst>
              <a:ext uri="{FF2B5EF4-FFF2-40B4-BE49-F238E27FC236}">
                <a16:creationId xmlns:a16="http://schemas.microsoft.com/office/drawing/2014/main" id="{F4875CBF-A549-467E-B4C1-635DEA0515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7906"/>
            <a:ext cx="9289143" cy="5827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80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E76D7-3E5C-4D4C-B9BB-033E3323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Subtropický pás: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41E45B-E7C1-4203-889F-BDB3914C0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leží na přechodu mezi tropickým a mírným podnebím</a:t>
            </a:r>
          </a:p>
          <a:p>
            <a:pPr>
              <a:lnSpc>
                <a:spcPct val="150000"/>
              </a:lnSpc>
            </a:pPr>
            <a:r>
              <a:rPr lang="cs-CZ" dirty="0"/>
              <a:t>kolem obratníků</a:t>
            </a:r>
          </a:p>
          <a:p>
            <a:pPr>
              <a:lnSpc>
                <a:spcPct val="150000"/>
              </a:lnSpc>
            </a:pPr>
            <a:r>
              <a:rPr lang="cs-CZ" dirty="0"/>
              <a:t>malé rozdíly mezi teplotami letními a zimními</a:t>
            </a:r>
          </a:p>
        </p:txBody>
      </p:sp>
    </p:spTree>
    <p:extLst>
      <p:ext uri="{BB962C8B-B14F-4D97-AF65-F5344CB8AC3E}">
        <p14:creationId xmlns:p14="http://schemas.microsoft.com/office/powerpoint/2010/main" val="216363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676A5-F623-4DBD-86F5-8C6994AF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Subtropický pás: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ACE0F0-1CC5-4E9D-8C10-46AE59935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•</a:t>
            </a:r>
            <a:r>
              <a:rPr lang="cs-CZ" b="1" dirty="0"/>
              <a:t>suché subtropy:</a:t>
            </a:r>
            <a:r>
              <a:rPr lang="cs-CZ" dirty="0"/>
              <a:t> pás pouští a polopouští</a:t>
            </a:r>
          </a:p>
          <a:p>
            <a:pPr lvl="1"/>
            <a:r>
              <a:rPr lang="cs-CZ" dirty="0"/>
              <a:t>charakteristický kratším obdobím dešťů,</a:t>
            </a:r>
          </a:p>
          <a:p>
            <a:pPr lvl="1"/>
            <a:r>
              <a:rPr lang="cs-CZ" dirty="0"/>
              <a:t>srážek je méně - teplo a sucho</a:t>
            </a:r>
          </a:p>
          <a:p>
            <a:pPr marL="0" indent="0">
              <a:buNone/>
            </a:pPr>
            <a:r>
              <a:rPr lang="cs-CZ" dirty="0"/>
              <a:t>•</a:t>
            </a:r>
            <a:r>
              <a:rPr lang="cs-CZ" b="1" dirty="0"/>
              <a:t>vlhké subtropy: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1) oblasti s letním obdobím dešťů</a:t>
            </a:r>
          </a:p>
          <a:p>
            <a:pPr lvl="3"/>
            <a:r>
              <a:rPr lang="cs-CZ" sz="2000" dirty="0"/>
              <a:t>na východních okrajích pevnin, kam pasáty přinášejí z oceánu vlhký vzduch </a:t>
            </a:r>
          </a:p>
          <a:p>
            <a:pPr lvl="3"/>
            <a:r>
              <a:rPr lang="cs-CZ" sz="2000" dirty="0"/>
              <a:t>Florida, jižní a jihovýchodní Asie</a:t>
            </a:r>
          </a:p>
          <a:p>
            <a:pPr marL="0" indent="0">
              <a:buNone/>
            </a:pPr>
            <a:r>
              <a:rPr lang="cs-CZ" dirty="0"/>
              <a:t>	 2) oblasti se zimním obdobím dešťů </a:t>
            </a:r>
          </a:p>
          <a:p>
            <a:pPr lvl="3"/>
            <a:r>
              <a:rPr lang="cs-CZ" sz="2000" dirty="0"/>
              <a:t>západní okraje pevnin, vítr vane ze západu (západní proudění) </a:t>
            </a:r>
          </a:p>
          <a:p>
            <a:pPr lvl="3"/>
            <a:r>
              <a:rPr lang="cs-CZ" sz="2000" dirty="0"/>
              <a:t>Středomoří, Kalifornie, západní pobřeží Austrálie</a:t>
            </a:r>
          </a:p>
        </p:txBody>
      </p:sp>
    </p:spTree>
    <p:extLst>
      <p:ext uri="{BB962C8B-B14F-4D97-AF65-F5344CB8AC3E}">
        <p14:creationId xmlns:p14="http://schemas.microsoft.com/office/powerpoint/2010/main" val="189617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560</Words>
  <Application>Microsoft Office PowerPoint</Application>
  <PresentationFormat>Širokoúhlá obrazovka</PresentationFormat>
  <Paragraphs>87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Podnebí</vt:lpstr>
      <vt:lpstr>Podnebí - klima</vt:lpstr>
      <vt:lpstr>Podnebí je určeno:</vt:lpstr>
      <vt:lpstr>Podnebné pásy  </vt:lpstr>
      <vt:lpstr>Tropický pás: </vt:lpstr>
      <vt:lpstr>Tropický klimatický pás</vt:lpstr>
      <vt:lpstr>Tropický deštný les – producent kyslíku </vt:lpstr>
      <vt:lpstr>Subtropický pás: </vt:lpstr>
      <vt:lpstr>Subtropický pás: </vt:lpstr>
      <vt:lpstr>Subtropický klimatický pás</vt:lpstr>
      <vt:lpstr>Subtropy</vt:lpstr>
      <vt:lpstr>Mírné pásy:</vt:lpstr>
      <vt:lpstr>Mírný podnebný pás (zelená) Subpolární pás (fialová)</vt:lpstr>
      <vt:lpstr>Prezentace aplikace PowerPoint</vt:lpstr>
      <vt:lpstr>Subpolární pás:</vt:lpstr>
      <vt:lpstr>Subpolární pás</vt:lpstr>
      <vt:lpstr>Subpolární krajina na Aljašce</vt:lpstr>
      <vt:lpstr>Permafrost </vt:lpstr>
      <vt:lpstr>Polární oblasti:</vt:lpstr>
      <vt:lpstr>Polární pás</vt:lpstr>
      <vt:lpstr>Polární pás</vt:lpstr>
      <vt:lpstr>Prezentace aplikace PowerPoint</vt:lpstr>
      <vt:lpstr>Typy podnebí - vzdálenost od moře </vt:lpstr>
      <vt:lpstr>Typy podnebí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Podnebí</dc:title>
  <dc:creator>Jarmila Tesařová</dc:creator>
  <cp:lastModifiedBy>Jarmila Tesařová</cp:lastModifiedBy>
  <cp:revision>12</cp:revision>
  <dcterms:created xsi:type="dcterms:W3CDTF">2020-05-09T17:58:56Z</dcterms:created>
  <dcterms:modified xsi:type="dcterms:W3CDTF">2020-05-10T08:50:45Z</dcterms:modified>
</cp:coreProperties>
</file>