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70" r:id="rId11"/>
    <p:sldId id="27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89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75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81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75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902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71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8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86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33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12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65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9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79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7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80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34F1F-2D6F-4BB8-B55F-4A035583ED33}" type="datetimeFigureOut">
              <a:rPr lang="cs-CZ" smtClean="0"/>
              <a:t>26.04.2020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66E810-EE3E-4311-8FBA-7AE7B291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26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8" name="click.wav"/>
          </p:stSnd>
        </p:sndAc>
      </p:transition>
    </mc:Choice>
    <mc:Fallback xmlns="">
      <p:transition spd="slow">
        <p:fade/>
        <p:sndAc>
          <p:stSnd>
            <p:snd r:embed="rId19" name="click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cz.depositphotos.com/vector-images/u%C4%8Ditel.html&amp;psig=AOvVaw3slj3LTOeMUVIzYKZWPpoq&amp;ust=1587731986167000&amp;source=images&amp;cd=vfe&amp;ved=0CAIQjRxqFwoTCIC2_9rI_ugCFQAAAAAdAAAAABA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cz.depositphotos.com/vector-images/u%C4%8Ditel.html&amp;psig=AOvVaw3slj3LTOeMUVIzYKZWPpoq&amp;ust=1587731986167000&amp;source=images&amp;cd=vfe&amp;ved=0CAIQjRxqFwoTCIC2_9rI_ugCFQAAAAAdAAAAABA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cz.depositphotos.com/vector-images/u%C4%8Ditel.html&amp;psig=AOvVaw3slj3LTOeMUVIzYKZWPpoq&amp;ust=1587731986167000&amp;source=images&amp;cd=vfe&amp;ved=0CAIQjRxqFwoTCIC2_9rI_ugCFQAAAAAdAAAAABA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cz.depositphotos.com/vector-images/u%C4%8Ditel.html&amp;psig=AOvVaw3slj3LTOeMUVIzYKZWPpoq&amp;ust=1587731986167000&amp;source=images&amp;cd=vfe&amp;ved=0CAIQjRxqFwoTCIC2_9rI_ugCFQAAAAAdAAAAABA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cz.depositphotos.com/vector-images/u%C4%8Ditel.html&amp;psig=AOvVaw3slj3LTOeMUVIzYKZWPpoq&amp;ust=1587731986167000&amp;source=images&amp;cd=vfe&amp;ved=0CAIQjRxqFwoTCIC2_9rI_ugCFQAAAAAdAAAAABA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cz.depositphotos.com/vector-images/u%C4%8Ditel.html&amp;psig=AOvVaw3slj3LTOeMUVIzYKZWPpoq&amp;ust=1587731986167000&amp;source=images&amp;cd=vfe&amp;ved=0CAIQjRxqFwoTCIC2_9rI_ugCFQAAAAAdAAAAABA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cz.depositphotos.com/vector-images/u%C4%8Ditel.html&amp;psig=AOvVaw3slj3LTOeMUVIzYKZWPpoq&amp;ust=1587731986167000&amp;source=images&amp;cd=vfe&amp;ved=0CAIQjRxqFwoTCIC2_9rI_ugCFQAAAAAdAAAAABA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cz.depositphotos.com/vector-images/u%C4%8Ditel.html&amp;psig=AOvVaw3slj3LTOeMUVIzYKZWPpoq&amp;ust=1587731986167000&amp;source=images&amp;cd=vfe&amp;ved=0CAIQjRxqFwoTCIC2_9rI_ugCFQAAAAAdAAAAABA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ZÁPOR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Německý jazyk 7. ročník</a:t>
            </a:r>
          </a:p>
          <a:p>
            <a:r>
              <a:rPr lang="cs-CZ" dirty="0" smtClean="0"/>
              <a:t>Zpracovala: Mgr. Dagmar Drahovzalová</a:t>
            </a:r>
          </a:p>
        </p:txBody>
      </p:sp>
    </p:spTree>
    <p:extLst>
      <p:ext uri="{BB962C8B-B14F-4D97-AF65-F5344CB8AC3E}">
        <p14:creationId xmlns:p14="http://schemas.microsoft.com/office/powerpoint/2010/main" val="186556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PAMATUJ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88721"/>
            <a:ext cx="8596668" cy="535577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Odpovídáme-li na zápornou otázku kladně, používáme slůvko </a:t>
            </a:r>
            <a:r>
              <a:rPr lang="cs-CZ" sz="2400" b="1" dirty="0" err="1" smtClean="0">
                <a:solidFill>
                  <a:srgbClr val="FF0000"/>
                </a:solidFill>
              </a:rPr>
              <a:t>doch</a:t>
            </a:r>
            <a:r>
              <a:rPr lang="cs-CZ" sz="2400" dirty="0" smtClean="0"/>
              <a:t> (nikoliv </a:t>
            </a:r>
            <a:r>
              <a:rPr lang="cs-CZ" sz="2400" dirty="0" err="1" smtClean="0">
                <a:solidFill>
                  <a:srgbClr val="FF0000"/>
                </a:solidFill>
              </a:rPr>
              <a:t>ja</a:t>
            </a:r>
            <a:r>
              <a:rPr lang="cs-CZ" sz="2400" dirty="0" smtClean="0"/>
              <a:t> jako u odpovědi na kladnou otázku).</a:t>
            </a:r>
          </a:p>
          <a:p>
            <a:endParaRPr lang="cs-CZ" dirty="0"/>
          </a:p>
          <a:p>
            <a:pPr marL="0" indent="0" fontAlgn="ctr">
              <a:buNone/>
            </a:pPr>
            <a:r>
              <a:rPr lang="cs-CZ" sz="2000" b="1" dirty="0" smtClean="0">
                <a:solidFill>
                  <a:srgbClr val="00B0F0"/>
                </a:solidFill>
              </a:rPr>
              <a:t>                    </a:t>
            </a:r>
            <a:r>
              <a:rPr lang="cs-CZ" sz="2000" b="1" dirty="0" err="1" smtClean="0">
                <a:solidFill>
                  <a:srgbClr val="00B0F0"/>
                </a:solidFill>
              </a:rPr>
              <a:t>Trinkst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du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Kaffee</a:t>
            </a:r>
            <a:r>
              <a:rPr lang="cs-CZ" sz="2000" b="1" dirty="0">
                <a:solidFill>
                  <a:srgbClr val="00B0F0"/>
                </a:solidFill>
              </a:rPr>
              <a:t>? </a:t>
            </a:r>
            <a:r>
              <a:rPr lang="cs-CZ" sz="2000" b="1" dirty="0"/>
              <a:t>→ </a:t>
            </a:r>
            <a:r>
              <a:rPr lang="cs-CZ" sz="2000" b="1" dirty="0" err="1">
                <a:solidFill>
                  <a:srgbClr val="FF0000"/>
                </a:solidFill>
              </a:rPr>
              <a:t>Ja</a:t>
            </a:r>
            <a:r>
              <a:rPr lang="cs-CZ" sz="2000" b="1" dirty="0">
                <a:solidFill>
                  <a:srgbClr val="00B0F0"/>
                </a:solidFill>
              </a:rPr>
              <a:t>, </a:t>
            </a:r>
            <a:r>
              <a:rPr lang="cs-CZ" sz="2000" b="1" dirty="0" err="1">
                <a:solidFill>
                  <a:srgbClr val="00B0F0"/>
                </a:solidFill>
              </a:rPr>
              <a:t>gern</a:t>
            </a:r>
            <a:r>
              <a:rPr lang="cs-CZ" sz="2000" b="1" dirty="0">
                <a:solidFill>
                  <a:srgbClr val="00B0F0"/>
                </a:solidFill>
              </a:rPr>
              <a:t>. 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 fontAlgn="ctr">
              <a:buNone/>
            </a:pPr>
            <a:r>
              <a:rPr lang="cs-CZ" sz="2000" b="1" dirty="0" smtClean="0"/>
              <a:t>                               Piješ </a:t>
            </a:r>
            <a:r>
              <a:rPr lang="cs-CZ" sz="2000" b="1" dirty="0"/>
              <a:t>kávu? → Ano, ráda</a:t>
            </a:r>
            <a:r>
              <a:rPr lang="cs-CZ" sz="2000" b="1" dirty="0" smtClean="0"/>
              <a:t>.</a:t>
            </a:r>
          </a:p>
          <a:p>
            <a:pPr fontAlgn="ctr"/>
            <a:endParaRPr lang="cs-CZ" sz="2000" dirty="0"/>
          </a:p>
          <a:p>
            <a:pPr marL="0" indent="0" fontAlgn="ctr">
              <a:buNone/>
            </a:pPr>
            <a:r>
              <a:rPr lang="cs-CZ" sz="2000" b="1" dirty="0" smtClean="0">
                <a:solidFill>
                  <a:srgbClr val="00B0F0"/>
                </a:solidFill>
              </a:rPr>
              <a:t>                    </a:t>
            </a:r>
            <a:r>
              <a:rPr lang="cs-CZ" sz="2000" b="1" dirty="0" err="1" smtClean="0">
                <a:solidFill>
                  <a:srgbClr val="00B0F0"/>
                </a:solidFill>
              </a:rPr>
              <a:t>Trinkst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du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Bier</a:t>
            </a:r>
            <a:r>
              <a:rPr lang="cs-CZ" sz="2000" b="1" dirty="0">
                <a:solidFill>
                  <a:srgbClr val="00B0F0"/>
                </a:solidFill>
              </a:rPr>
              <a:t>? </a:t>
            </a:r>
            <a:r>
              <a:rPr lang="cs-CZ" sz="2000" b="1" dirty="0"/>
              <a:t>→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Nein</a:t>
            </a:r>
            <a:r>
              <a:rPr lang="cs-CZ" sz="2000" b="1" dirty="0">
                <a:solidFill>
                  <a:srgbClr val="00B0F0"/>
                </a:solidFill>
              </a:rPr>
              <a:t>, </a:t>
            </a:r>
            <a:r>
              <a:rPr lang="cs-CZ" sz="2000" b="1" dirty="0" err="1">
                <a:solidFill>
                  <a:srgbClr val="00B0F0"/>
                </a:solidFill>
              </a:rPr>
              <a:t>lieber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Kaffee</a:t>
            </a:r>
            <a:r>
              <a:rPr lang="cs-CZ" sz="2000" b="1" dirty="0">
                <a:solidFill>
                  <a:srgbClr val="00B0F0"/>
                </a:solidFill>
              </a:rPr>
              <a:t>. 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 fontAlgn="ctr">
              <a:buNone/>
            </a:pPr>
            <a:r>
              <a:rPr lang="cs-CZ" sz="2000" dirty="0" smtClean="0"/>
              <a:t>                             </a:t>
            </a:r>
            <a:r>
              <a:rPr lang="cs-CZ" sz="2000" b="1" dirty="0" smtClean="0"/>
              <a:t>Piješ </a:t>
            </a:r>
            <a:r>
              <a:rPr lang="cs-CZ" sz="2000" b="1" dirty="0"/>
              <a:t>pivo? → Ne, raději kávu</a:t>
            </a:r>
            <a:r>
              <a:rPr lang="cs-CZ" sz="2000" b="1" dirty="0" smtClean="0"/>
              <a:t>.</a:t>
            </a:r>
          </a:p>
          <a:p>
            <a:pPr fontAlgn="ctr"/>
            <a:endParaRPr lang="cs-CZ" sz="2000" dirty="0"/>
          </a:p>
          <a:p>
            <a:pPr marL="0" indent="0" fontAlgn="ctr">
              <a:buNone/>
            </a:pPr>
            <a:r>
              <a:rPr lang="cs-CZ" sz="2000" b="1" dirty="0" smtClean="0">
                <a:solidFill>
                  <a:srgbClr val="00B0F0"/>
                </a:solidFill>
              </a:rPr>
              <a:t>                    </a:t>
            </a:r>
            <a:r>
              <a:rPr lang="cs-CZ" sz="2000" b="1" dirty="0" err="1" smtClean="0">
                <a:solidFill>
                  <a:srgbClr val="00B0F0"/>
                </a:solidFill>
              </a:rPr>
              <a:t>Trinkst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du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keinen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Wein</a:t>
            </a:r>
            <a:r>
              <a:rPr lang="cs-CZ" sz="2000" b="1" dirty="0">
                <a:solidFill>
                  <a:srgbClr val="00B0F0"/>
                </a:solidFill>
              </a:rPr>
              <a:t>? </a:t>
            </a:r>
            <a:r>
              <a:rPr lang="cs-CZ" sz="2000" b="1" dirty="0"/>
              <a:t>→ </a:t>
            </a:r>
            <a:r>
              <a:rPr lang="cs-CZ" sz="2000" b="1" dirty="0" err="1" smtClean="0">
                <a:solidFill>
                  <a:srgbClr val="FF0000"/>
                </a:solidFill>
              </a:rPr>
              <a:t>Doch</a:t>
            </a:r>
            <a:r>
              <a:rPr lang="cs-CZ" sz="2000" b="1" dirty="0">
                <a:solidFill>
                  <a:srgbClr val="00B0F0"/>
                </a:solidFill>
              </a:rPr>
              <a:t>, </a:t>
            </a:r>
            <a:r>
              <a:rPr lang="cs-CZ" sz="2000" b="1" dirty="0" err="1">
                <a:solidFill>
                  <a:srgbClr val="00B0F0"/>
                </a:solidFill>
              </a:rPr>
              <a:t>sehr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gern</a:t>
            </a:r>
            <a:r>
              <a:rPr lang="cs-CZ" sz="2000" b="1" dirty="0">
                <a:solidFill>
                  <a:srgbClr val="00B0F0"/>
                </a:solidFill>
              </a:rPr>
              <a:t>.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 fontAlgn="ctr">
              <a:buNone/>
            </a:pPr>
            <a:r>
              <a:rPr lang="cs-CZ" sz="2000" dirty="0" smtClean="0"/>
              <a:t>                                      </a:t>
            </a:r>
            <a:r>
              <a:rPr lang="cs-CZ" sz="2000" b="1" dirty="0" smtClean="0"/>
              <a:t>Nepiješ </a:t>
            </a:r>
            <a:r>
              <a:rPr lang="cs-CZ" sz="2000" b="1" dirty="0"/>
              <a:t>víno? → </a:t>
            </a:r>
            <a:r>
              <a:rPr lang="cs-CZ" sz="2000" b="1" dirty="0" smtClean="0"/>
              <a:t>(</a:t>
            </a:r>
            <a:r>
              <a:rPr lang="cs-CZ" sz="2000" b="1" dirty="0"/>
              <a:t>Ale) ano, velmi ráda.</a:t>
            </a:r>
          </a:p>
          <a:p>
            <a:endParaRPr lang="cs-CZ" dirty="0"/>
          </a:p>
        </p:txBody>
      </p:sp>
      <p:pic>
        <p:nvPicPr>
          <p:cNvPr id="5" name="obrázek 1" descr="Učitel Stock vektory, Royalty Free Učitel Ilustrace | Depositphotos®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246" y="2153738"/>
            <a:ext cx="2752181" cy="3515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334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office.microsoft.com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cs-CZ" dirty="0"/>
              <a:t>www.i-lector.com/clanek/zapor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Není-li uvedeno jinak, je materiál dílem autorky podle učebních osnov odpovídajících ŠVP vyučovaných podle učebnic:</a:t>
            </a:r>
          </a:p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FIŠAROVÁ Olga, ZBRANKOVÁ Milena,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NĚMČINA A1, </a:t>
            </a:r>
            <a:r>
              <a:rPr lang="cs-CZ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de-DE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mit Max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díl 1</a:t>
            </a:r>
            <a:r>
              <a:rPr lang="de-DE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Učebnice pro základní školy a víceletá gymnázia.,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Dotisk 1. vydání. © Nakladatelství Fraus, Plzeň 2006.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80-7238-531-3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4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97182"/>
          </a:xfrm>
        </p:spPr>
        <p:txBody>
          <a:bodyPr>
            <a:normAutofit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   </a:t>
            </a:r>
            <a:r>
              <a:rPr lang="cs-CZ" sz="6700" b="1" dirty="0" smtClean="0"/>
              <a:t>ZÁPOR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400" dirty="0" smtClean="0"/>
          </a:p>
          <a:p>
            <a:pPr marL="0" indent="0">
              <a:buNone/>
            </a:pPr>
            <a:r>
              <a:rPr lang="cs-CZ" sz="4400" dirty="0" err="1"/>
              <a:t>Z</a:t>
            </a:r>
            <a:r>
              <a:rPr lang="de-DE" sz="4400" dirty="0" err="1" smtClean="0"/>
              <a:t>ápor</a:t>
            </a:r>
            <a:r>
              <a:rPr lang="de-DE" sz="4400" dirty="0" smtClean="0"/>
              <a:t> </a:t>
            </a:r>
            <a:r>
              <a:rPr lang="de-DE" sz="4400" dirty="0" err="1"/>
              <a:t>popírá</a:t>
            </a:r>
            <a:r>
              <a:rPr lang="de-DE" sz="4400" dirty="0"/>
              <a:t> </a:t>
            </a:r>
            <a:r>
              <a:rPr lang="de-DE" sz="4400" dirty="0" err="1"/>
              <a:t>určitý</a:t>
            </a:r>
            <a:r>
              <a:rPr lang="de-DE" sz="4400" dirty="0"/>
              <a:t> </a:t>
            </a:r>
            <a:r>
              <a:rPr lang="de-DE" sz="4400" dirty="0" err="1"/>
              <a:t>výrok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/>
              <a:t>- </a:t>
            </a:r>
            <a:r>
              <a:rPr lang="de-DE" sz="4400" dirty="0" err="1"/>
              <a:t>vyjadřujeme</a:t>
            </a:r>
            <a:r>
              <a:rPr lang="de-DE" sz="4400" dirty="0"/>
              <a:t> </a:t>
            </a:r>
            <a:r>
              <a:rPr lang="de-DE" sz="4400" dirty="0" err="1"/>
              <a:t>jej</a:t>
            </a:r>
            <a:r>
              <a:rPr lang="de-DE" sz="4400" dirty="0"/>
              <a:t> </a:t>
            </a:r>
            <a:r>
              <a:rPr lang="de-DE" sz="4400" dirty="0" err="1"/>
              <a:t>pomocí</a:t>
            </a:r>
            <a:r>
              <a:rPr lang="de-DE" sz="4400" dirty="0"/>
              <a:t> </a:t>
            </a:r>
            <a:r>
              <a:rPr lang="de-DE" sz="4400" dirty="0" err="1"/>
              <a:t>záporek</a:t>
            </a:r>
            <a:r>
              <a:rPr lang="de-DE" sz="4400" dirty="0"/>
              <a:t>, </a:t>
            </a:r>
            <a:r>
              <a:rPr lang="de-DE" sz="4400" dirty="0" err="1"/>
              <a:t>tzv</a:t>
            </a:r>
            <a:r>
              <a:rPr lang="de-DE" sz="4400" dirty="0"/>
              <a:t>. </a:t>
            </a:r>
            <a:r>
              <a:rPr lang="de-DE" sz="4400" b="1" dirty="0" smtClean="0"/>
              <a:t>Negationswörter</a:t>
            </a:r>
            <a:r>
              <a:rPr lang="cs-CZ" sz="4400" b="1" dirty="0" smtClean="0"/>
              <a:t>.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   </a:t>
            </a:r>
            <a:br>
              <a:rPr lang="de-DE" dirty="0"/>
            </a:br>
            <a:endParaRPr lang="cs-CZ" dirty="0"/>
          </a:p>
        </p:txBody>
      </p:sp>
      <p:pic>
        <p:nvPicPr>
          <p:cNvPr id="5" name="obrázek 1" descr="Učitel Stock vektory, Royalty Free Učitel Ilustrace | Depositphotos®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847" y="571057"/>
            <a:ext cx="2543175" cy="3529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128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Negationswörter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8937" y="1496291"/>
            <a:ext cx="4715064" cy="5153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/>
              <a:t> </a:t>
            </a:r>
            <a:r>
              <a:rPr lang="de-DE" sz="4000" dirty="0">
                <a:solidFill>
                  <a:srgbClr val="FF0000"/>
                </a:solidFill>
              </a:rPr>
              <a:t> 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de-DE" sz="4000" b="1" dirty="0" smtClean="0">
                <a:solidFill>
                  <a:srgbClr val="FF0000"/>
                </a:solidFill>
              </a:rPr>
              <a:t>nein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de-DE" sz="4000" b="1" dirty="0"/>
              <a:t>   </a:t>
            </a:r>
            <a:r>
              <a:rPr lang="de-DE" sz="4000" b="1" dirty="0">
                <a:solidFill>
                  <a:srgbClr val="FF0000"/>
                </a:solidFill>
              </a:rPr>
              <a:t>nicht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de-DE" sz="4000" b="1" dirty="0"/>
              <a:t>   nie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de-DE" sz="4000" b="1" dirty="0"/>
              <a:t>   </a:t>
            </a:r>
            <a:r>
              <a:rPr lang="de-DE" sz="4000" b="1" dirty="0">
                <a:solidFill>
                  <a:srgbClr val="FF0000"/>
                </a:solidFill>
              </a:rPr>
              <a:t>kein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de-DE" sz="4000" b="1" dirty="0"/>
              <a:t>   niemand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de-DE" sz="4000" b="1" dirty="0"/>
              <a:t>   </a:t>
            </a:r>
            <a:r>
              <a:rPr lang="de-DE" sz="4000" b="1" dirty="0" smtClean="0"/>
              <a:t>n</a:t>
            </a:r>
            <a:r>
              <a:rPr lang="cs-CZ" sz="4000" b="1" dirty="0" err="1" smtClean="0"/>
              <a:t>ie</a:t>
            </a:r>
            <a:r>
              <a:rPr lang="de-DE" sz="4000" b="1" dirty="0" err="1" smtClean="0"/>
              <a:t>mals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de-DE" sz="4000" b="1" dirty="0"/>
              <a:t>   weder...noch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de-DE" sz="4000" b="1" dirty="0"/>
              <a:t>   nichts</a:t>
            </a:r>
            <a:endParaRPr lang="cs-CZ" sz="4000" dirty="0"/>
          </a:p>
        </p:txBody>
      </p:sp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67" y="2086422"/>
            <a:ext cx="3533824" cy="391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2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9795"/>
            <a:ext cx="8596668" cy="4421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4000" dirty="0" err="1" smtClean="0"/>
              <a:t>němčina</a:t>
            </a:r>
            <a:r>
              <a:rPr lang="de-DE" sz="4000" dirty="0" smtClean="0"/>
              <a:t> </a:t>
            </a:r>
            <a:r>
              <a:rPr lang="de-DE" sz="4000" dirty="0" err="1"/>
              <a:t>používá</a:t>
            </a:r>
            <a:r>
              <a:rPr lang="de-DE" sz="4000" dirty="0"/>
              <a:t> </a:t>
            </a:r>
            <a:r>
              <a:rPr lang="de-DE" sz="4000" dirty="0" err="1"/>
              <a:t>ve</a:t>
            </a:r>
            <a:r>
              <a:rPr lang="de-DE" sz="4000" dirty="0"/>
              <a:t> </a:t>
            </a:r>
            <a:r>
              <a:rPr lang="de-DE" sz="4000" dirty="0" err="1"/>
              <a:t>větě</a:t>
            </a:r>
            <a:r>
              <a:rPr lang="de-DE" sz="4000" dirty="0"/>
              <a:t> </a:t>
            </a:r>
            <a:r>
              <a:rPr lang="de-DE" sz="4000" dirty="0" err="1"/>
              <a:t>pouze</a:t>
            </a:r>
            <a:r>
              <a:rPr lang="de-DE" sz="4000" dirty="0"/>
              <a:t> jeden </a:t>
            </a:r>
            <a:r>
              <a:rPr lang="de-DE" sz="4000" dirty="0" err="1" smtClean="0"/>
              <a:t>zápor</a:t>
            </a:r>
            <a:endParaRPr lang="cs-CZ" sz="4000" dirty="0" smtClean="0"/>
          </a:p>
          <a:p>
            <a:pPr marL="0" indent="0">
              <a:buNone/>
            </a:pPr>
            <a:endParaRPr lang="cs-CZ" sz="4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4000" dirty="0" err="1" smtClean="0"/>
              <a:t>většina</a:t>
            </a:r>
            <a:r>
              <a:rPr lang="de-DE" sz="4000" dirty="0" smtClean="0"/>
              <a:t> </a:t>
            </a:r>
            <a:r>
              <a:rPr lang="de-DE" sz="4000" dirty="0" err="1"/>
              <a:t>záporných</a:t>
            </a:r>
            <a:r>
              <a:rPr lang="de-DE" sz="4000" dirty="0"/>
              <a:t> </a:t>
            </a:r>
            <a:r>
              <a:rPr lang="de-DE" sz="4000" dirty="0" err="1"/>
              <a:t>vět</a:t>
            </a:r>
            <a:r>
              <a:rPr lang="de-DE" sz="4000" dirty="0"/>
              <a:t> se </a:t>
            </a:r>
            <a:r>
              <a:rPr lang="de-DE" sz="4000" dirty="0" err="1"/>
              <a:t>tvoří</a:t>
            </a:r>
            <a:r>
              <a:rPr lang="de-DE" sz="4000" dirty="0"/>
              <a:t> </a:t>
            </a:r>
            <a:r>
              <a:rPr lang="de-DE" sz="4000" dirty="0" err="1"/>
              <a:t>pomocí</a:t>
            </a:r>
            <a:r>
              <a:rPr lang="de-DE" sz="4000" dirty="0"/>
              <a:t> </a:t>
            </a:r>
            <a:r>
              <a:rPr lang="de-DE" sz="4000" b="1" dirty="0">
                <a:solidFill>
                  <a:srgbClr val="FF0000"/>
                </a:solidFill>
              </a:rPr>
              <a:t>nicht</a:t>
            </a:r>
            <a:r>
              <a:rPr lang="de-DE" sz="4000" dirty="0"/>
              <a:t> a </a:t>
            </a:r>
            <a:r>
              <a:rPr lang="de-DE" sz="4000" b="1" dirty="0">
                <a:solidFill>
                  <a:srgbClr val="FF0000"/>
                </a:solidFill>
              </a:rPr>
              <a:t>kein</a:t>
            </a:r>
            <a:endParaRPr lang="cs-CZ" sz="4000" dirty="0">
              <a:solidFill>
                <a:srgbClr val="FF0000"/>
              </a:solidFill>
            </a:endParaRPr>
          </a:p>
        </p:txBody>
      </p:sp>
      <p:pic>
        <p:nvPicPr>
          <p:cNvPr id="5" name="obrázek 1" descr="Učitel Stock vektory, Royalty Free Učitel Ilustrace | Depositphotos®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226" y="2516129"/>
            <a:ext cx="2565573" cy="35252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303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/>
              <a:t>NEIN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4400" dirty="0" err="1" smtClean="0"/>
              <a:t>vyjadřuje</a:t>
            </a:r>
            <a:r>
              <a:rPr lang="de-DE" sz="4400" dirty="0" smtClean="0"/>
              <a:t> </a:t>
            </a:r>
            <a:r>
              <a:rPr lang="de-DE" sz="4400" dirty="0" err="1"/>
              <a:t>zápornou</a:t>
            </a:r>
            <a:r>
              <a:rPr lang="de-DE" sz="4400" dirty="0"/>
              <a:t> </a:t>
            </a:r>
            <a:r>
              <a:rPr lang="de-DE" sz="4400" dirty="0" err="1"/>
              <a:t>odpověď</a:t>
            </a:r>
            <a:r>
              <a:rPr lang="de-DE" sz="4400" dirty="0"/>
              <a:t> na </a:t>
            </a:r>
            <a:r>
              <a:rPr lang="de-DE" sz="4400" dirty="0" err="1"/>
              <a:t>vylučovací</a:t>
            </a:r>
            <a:r>
              <a:rPr lang="de-DE" sz="4400" dirty="0"/>
              <a:t> </a:t>
            </a:r>
            <a:r>
              <a:rPr lang="de-DE" sz="4400" dirty="0" err="1" smtClean="0"/>
              <a:t>otázku</a:t>
            </a:r>
            <a:endParaRPr lang="cs-CZ" sz="4400" dirty="0" smtClean="0"/>
          </a:p>
          <a:p>
            <a:pPr marL="0" indent="0">
              <a:buNone/>
            </a:pPr>
            <a:endParaRPr lang="cs-CZ" sz="4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4400" dirty="0" err="1" smtClean="0"/>
              <a:t>může</a:t>
            </a:r>
            <a:r>
              <a:rPr lang="de-DE" sz="4400" dirty="0" smtClean="0"/>
              <a:t> </a:t>
            </a:r>
            <a:r>
              <a:rPr lang="de-DE" sz="4400" dirty="0" err="1"/>
              <a:t>stát</a:t>
            </a:r>
            <a:r>
              <a:rPr lang="de-DE" sz="4400" dirty="0"/>
              <a:t> </a:t>
            </a:r>
            <a:r>
              <a:rPr lang="de-DE" sz="4400" dirty="0" err="1"/>
              <a:t>samostatně</a:t>
            </a:r>
            <a:r>
              <a:rPr lang="de-DE" sz="4400" dirty="0"/>
              <a:t> - </a:t>
            </a:r>
            <a:r>
              <a:rPr lang="de-DE" sz="4400" dirty="0" err="1"/>
              <a:t>plnohodnotně</a:t>
            </a:r>
            <a:r>
              <a:rPr lang="de-DE" sz="4400" dirty="0"/>
              <a:t> </a:t>
            </a:r>
            <a:r>
              <a:rPr lang="de-DE" sz="4400" dirty="0" err="1"/>
              <a:t>odpovídá</a:t>
            </a:r>
            <a:r>
              <a:rPr lang="de-DE" sz="4400" dirty="0"/>
              <a:t> na </a:t>
            </a:r>
            <a:r>
              <a:rPr lang="de-DE" sz="4400" dirty="0" err="1"/>
              <a:t>otázku</a:t>
            </a:r>
            <a:endParaRPr lang="cs-CZ" sz="4400" dirty="0"/>
          </a:p>
        </p:txBody>
      </p:sp>
      <p:pic>
        <p:nvPicPr>
          <p:cNvPr id="5" name="obrázek 1" descr="Učitel Stock vektory, Royalty Free Učitel Ilustrace | Depositphotos®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2597875"/>
            <a:ext cx="2373358" cy="3881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076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074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304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>
                <a:solidFill>
                  <a:srgbClr val="00B0F0"/>
                </a:solidFill>
              </a:rPr>
              <a:t>Liebst du ihn?</a:t>
            </a:r>
            <a:r>
              <a:rPr lang="de-DE" sz="2400" dirty="0">
                <a:solidFill>
                  <a:srgbClr val="00B0F0"/>
                </a:solidFill>
              </a:rPr>
              <a:t> </a:t>
            </a:r>
            <a:r>
              <a:rPr lang="de-DE" sz="2400" dirty="0"/>
              <a:t>→ </a:t>
            </a:r>
            <a:r>
              <a:rPr lang="de-DE" sz="2400" b="1" dirty="0">
                <a:solidFill>
                  <a:srgbClr val="FF0000"/>
                </a:solidFill>
              </a:rPr>
              <a:t>Nein.</a:t>
            </a:r>
            <a:r>
              <a:rPr lang="de-DE" sz="2400" dirty="0"/>
              <a:t>  </a:t>
            </a:r>
            <a:r>
              <a:rPr lang="cs-CZ" sz="2400" dirty="0">
                <a:solidFill>
                  <a:srgbClr val="00B0F0"/>
                </a:solidFill>
              </a:rPr>
              <a:t>(</a:t>
            </a:r>
            <a:r>
              <a:rPr lang="de-DE" sz="2400" b="1" dirty="0" smtClean="0">
                <a:solidFill>
                  <a:srgbClr val="FF0000"/>
                </a:solidFill>
              </a:rPr>
              <a:t>Nein</a:t>
            </a:r>
            <a:r>
              <a:rPr lang="de-DE" sz="2400" b="1" dirty="0">
                <a:solidFill>
                  <a:srgbClr val="FF0000"/>
                </a:solidFill>
              </a:rPr>
              <a:t>,</a:t>
            </a:r>
            <a:r>
              <a:rPr lang="de-DE" sz="2400" b="1" dirty="0"/>
              <a:t> </a:t>
            </a:r>
            <a:r>
              <a:rPr lang="de-DE" sz="2400" b="1" dirty="0">
                <a:solidFill>
                  <a:srgbClr val="00B0F0"/>
                </a:solidFill>
              </a:rPr>
              <a:t>ich liebe ihn nicht.</a:t>
            </a:r>
            <a:r>
              <a:rPr lang="de-DE" sz="2400" dirty="0">
                <a:solidFill>
                  <a:srgbClr val="00B0F0"/>
                </a:solidFill>
              </a:rPr>
              <a:t>)</a:t>
            </a:r>
            <a:r>
              <a:rPr lang="de-DE" sz="2800" dirty="0">
                <a:solidFill>
                  <a:srgbClr val="00B0F0"/>
                </a:solidFill>
              </a:rPr>
              <a:t>   </a:t>
            </a:r>
            <a:endParaRPr lang="cs-CZ" sz="2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de-DE" sz="2800" dirty="0" err="1">
                <a:solidFill>
                  <a:schemeClr val="tx1"/>
                </a:solidFill>
              </a:rPr>
              <a:t>Miluješ</a:t>
            </a:r>
            <a:r>
              <a:rPr lang="de-DE" sz="2800" dirty="0">
                <a:solidFill>
                  <a:schemeClr val="tx1"/>
                </a:solidFill>
              </a:rPr>
              <a:t> ho? → </a:t>
            </a:r>
            <a:r>
              <a:rPr lang="de-DE" sz="2800" b="1" dirty="0">
                <a:solidFill>
                  <a:schemeClr val="tx1"/>
                </a:solidFill>
              </a:rPr>
              <a:t>Ne.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smtClean="0">
                <a:solidFill>
                  <a:schemeClr val="tx1"/>
                </a:solidFill>
              </a:rPr>
              <a:t>(</a:t>
            </a:r>
            <a:r>
              <a:rPr lang="de-DE" sz="2800" b="1" dirty="0" smtClean="0">
                <a:solidFill>
                  <a:schemeClr val="tx1"/>
                </a:solidFill>
              </a:rPr>
              <a:t>Ne</a:t>
            </a:r>
            <a:r>
              <a:rPr lang="de-DE" sz="2800" dirty="0">
                <a:solidFill>
                  <a:schemeClr val="tx1"/>
                </a:solidFill>
              </a:rPr>
              <a:t>, </a:t>
            </a:r>
            <a:r>
              <a:rPr lang="de-DE" sz="2800" dirty="0" err="1">
                <a:solidFill>
                  <a:schemeClr val="tx1"/>
                </a:solidFill>
              </a:rPr>
              <a:t>nemiluji</a:t>
            </a:r>
            <a:r>
              <a:rPr lang="de-DE" sz="2800" dirty="0">
                <a:solidFill>
                  <a:schemeClr val="tx1"/>
                </a:solidFill>
              </a:rPr>
              <a:t> ho.) </a:t>
            </a:r>
            <a:r>
              <a:rPr lang="de-DE" sz="2800" dirty="0">
                <a:solidFill>
                  <a:srgbClr val="00B0F0"/>
                </a:solidFill>
              </a:rPr>
              <a:t/>
            </a:r>
            <a:br>
              <a:rPr lang="de-DE" sz="2800" dirty="0">
                <a:solidFill>
                  <a:srgbClr val="00B0F0"/>
                </a:solidFill>
              </a:rPr>
            </a:b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800" b="1" dirty="0" smtClean="0"/>
              <a:t>V</a:t>
            </a:r>
            <a:r>
              <a:rPr lang="de-DE" sz="2800" b="1" dirty="0" smtClean="0"/>
              <a:t>e </a:t>
            </a:r>
            <a:r>
              <a:rPr lang="de-DE" sz="2800" b="1" dirty="0" err="1"/>
              <a:t>větě</a:t>
            </a:r>
            <a:r>
              <a:rPr lang="de-DE" sz="2800" b="1" dirty="0"/>
              <a:t> se </a:t>
            </a:r>
            <a:r>
              <a:rPr lang="de-DE" sz="2800" b="1" dirty="0" err="1"/>
              <a:t>odděluje</a:t>
            </a:r>
            <a:r>
              <a:rPr lang="de-DE" sz="2800" b="1" dirty="0"/>
              <a:t> </a:t>
            </a:r>
            <a:r>
              <a:rPr lang="de-DE" sz="2800" b="1" dirty="0" err="1"/>
              <a:t>čárkou</a:t>
            </a:r>
            <a:r>
              <a:rPr lang="de-DE" sz="2800" b="1" dirty="0"/>
              <a:t>: </a:t>
            </a:r>
            <a:r>
              <a:rPr lang="de-DE" sz="2800" dirty="0"/>
              <a:t/>
            </a:r>
            <a:br>
              <a:rPr lang="de-DE" sz="2800" dirty="0"/>
            </a:br>
            <a:endParaRPr lang="cs-CZ" sz="2800" dirty="0" smtClean="0"/>
          </a:p>
          <a:p>
            <a:pPr marL="0" indent="0">
              <a:buNone/>
            </a:pPr>
            <a:r>
              <a:rPr lang="de-DE" sz="2800" b="1" dirty="0" smtClean="0">
                <a:solidFill>
                  <a:srgbClr val="00B0F0"/>
                </a:solidFill>
              </a:rPr>
              <a:t>Kommt </a:t>
            </a:r>
            <a:r>
              <a:rPr lang="cs-CZ" sz="2800" b="1" dirty="0" err="1" smtClean="0">
                <a:solidFill>
                  <a:srgbClr val="00B0F0"/>
                </a:solidFill>
              </a:rPr>
              <a:t>er</a:t>
            </a:r>
            <a:r>
              <a:rPr lang="de-DE" sz="2800" b="1" dirty="0" smtClean="0">
                <a:solidFill>
                  <a:srgbClr val="00B0F0"/>
                </a:solidFill>
              </a:rPr>
              <a:t> </a:t>
            </a:r>
            <a:r>
              <a:rPr lang="de-DE" sz="2800" b="1" dirty="0">
                <a:solidFill>
                  <a:srgbClr val="00B0F0"/>
                </a:solidFill>
              </a:rPr>
              <a:t>aus </a:t>
            </a:r>
            <a:r>
              <a:rPr lang="cs-CZ" sz="2800" b="1" dirty="0" smtClean="0">
                <a:solidFill>
                  <a:srgbClr val="00B0F0"/>
                </a:solidFill>
              </a:rPr>
              <a:t>Prag</a:t>
            </a:r>
            <a:r>
              <a:rPr lang="de-DE" sz="2800" b="1" dirty="0" smtClean="0">
                <a:solidFill>
                  <a:srgbClr val="00B0F0"/>
                </a:solidFill>
              </a:rPr>
              <a:t>? </a:t>
            </a:r>
            <a:r>
              <a:rPr lang="de-DE" sz="2800" b="1" dirty="0">
                <a:solidFill>
                  <a:srgbClr val="FF0000"/>
                </a:solidFill>
              </a:rPr>
              <a:t>Nein,</a:t>
            </a:r>
            <a:r>
              <a:rPr lang="de-DE" sz="2800" b="1" dirty="0"/>
              <a:t> </a:t>
            </a:r>
            <a:r>
              <a:rPr lang="cs-CZ" sz="2800" b="1" dirty="0" err="1" smtClean="0">
                <a:solidFill>
                  <a:srgbClr val="00B0F0"/>
                </a:solidFill>
              </a:rPr>
              <a:t>er</a:t>
            </a:r>
            <a:r>
              <a:rPr lang="de-DE" sz="2800" b="1" dirty="0" smtClean="0">
                <a:solidFill>
                  <a:srgbClr val="00B0F0"/>
                </a:solidFill>
              </a:rPr>
              <a:t> </a:t>
            </a:r>
            <a:r>
              <a:rPr lang="de-DE" sz="2800" b="1" dirty="0">
                <a:solidFill>
                  <a:srgbClr val="00B0F0"/>
                </a:solidFill>
              </a:rPr>
              <a:t>kommt aus </a:t>
            </a:r>
            <a:r>
              <a:rPr lang="cs-CZ" sz="2800" b="1" dirty="0" err="1" smtClean="0">
                <a:solidFill>
                  <a:srgbClr val="00B0F0"/>
                </a:solidFill>
              </a:rPr>
              <a:t>Wien</a:t>
            </a:r>
            <a:r>
              <a:rPr lang="de-DE" sz="2800" b="1" dirty="0" smtClean="0">
                <a:solidFill>
                  <a:srgbClr val="00B0F0"/>
                </a:solidFill>
              </a:rPr>
              <a:t>.</a:t>
            </a:r>
            <a:r>
              <a:rPr lang="de-DE" sz="2800" dirty="0" smtClean="0">
                <a:solidFill>
                  <a:srgbClr val="00B0F0"/>
                </a:solidFill>
              </a:rPr>
              <a:t> </a:t>
            </a:r>
            <a:r>
              <a:rPr lang="de-DE" sz="2800" dirty="0">
                <a:solidFill>
                  <a:srgbClr val="00B0F0"/>
                </a:solidFill>
              </a:rPr>
              <a:t/>
            </a:r>
            <a:br>
              <a:rPr lang="de-DE" sz="2800" dirty="0">
                <a:solidFill>
                  <a:srgbClr val="00B0F0"/>
                </a:solidFill>
              </a:rPr>
            </a:br>
            <a:r>
              <a:rPr lang="de-DE" sz="2800" dirty="0" err="1">
                <a:solidFill>
                  <a:schemeClr val="tx1"/>
                </a:solidFill>
              </a:rPr>
              <a:t>Pochází</a:t>
            </a:r>
            <a:r>
              <a:rPr lang="de-DE" sz="2800" dirty="0">
                <a:solidFill>
                  <a:schemeClr val="tx1"/>
                </a:solidFill>
              </a:rPr>
              <a:t> z </a:t>
            </a:r>
            <a:r>
              <a:rPr lang="cs-CZ" sz="2800" dirty="0" smtClean="0">
                <a:solidFill>
                  <a:schemeClr val="tx1"/>
                </a:solidFill>
              </a:rPr>
              <a:t>Prahy</a:t>
            </a:r>
            <a:r>
              <a:rPr lang="de-DE" sz="2800" dirty="0" smtClean="0">
                <a:solidFill>
                  <a:schemeClr val="tx1"/>
                </a:solidFill>
              </a:rPr>
              <a:t>? </a:t>
            </a:r>
            <a:r>
              <a:rPr lang="de-DE" sz="2800" b="1" dirty="0">
                <a:solidFill>
                  <a:schemeClr val="tx1"/>
                </a:solidFill>
              </a:rPr>
              <a:t>Ne</a:t>
            </a:r>
            <a:r>
              <a:rPr lang="de-DE" sz="2800" dirty="0">
                <a:solidFill>
                  <a:schemeClr val="tx1"/>
                </a:solidFill>
              </a:rPr>
              <a:t>, je z </a:t>
            </a:r>
            <a:r>
              <a:rPr lang="cs-CZ" sz="2800" dirty="0" smtClean="0">
                <a:solidFill>
                  <a:schemeClr val="tx1"/>
                </a:solidFill>
              </a:rPr>
              <a:t>Vídně</a:t>
            </a:r>
            <a:r>
              <a:rPr lang="de-DE" sz="2800" dirty="0" smtClean="0">
                <a:solidFill>
                  <a:schemeClr val="tx1"/>
                </a:solidFill>
              </a:rPr>
              <a:t>.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1" descr="Učitel Stock vektory, Royalty Free Učitel Ilustrace | Depositphotos®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265" y="2532561"/>
            <a:ext cx="2686866" cy="3789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936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/>
              <a:t>NICHT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de-DE" sz="3200" b="1" dirty="0" err="1" smtClean="0"/>
              <a:t>Negace</a:t>
            </a:r>
            <a:r>
              <a:rPr lang="de-DE" sz="3200" b="1" dirty="0" smtClean="0"/>
              <a:t> </a:t>
            </a:r>
            <a:r>
              <a:rPr lang="de-DE" sz="3200" b="1" dirty="0" err="1"/>
              <a:t>celé</a:t>
            </a:r>
            <a:r>
              <a:rPr lang="de-DE" sz="3200" b="1" dirty="0"/>
              <a:t> </a:t>
            </a:r>
            <a:r>
              <a:rPr lang="de-DE" sz="3200" b="1" dirty="0" err="1"/>
              <a:t>věty</a:t>
            </a:r>
            <a:r>
              <a:rPr lang="de-DE" sz="3200" b="1" dirty="0"/>
              <a:t> </a:t>
            </a:r>
            <a:r>
              <a:rPr lang="de-DE" sz="3200" dirty="0"/>
              <a:t>- </a:t>
            </a:r>
            <a:r>
              <a:rPr lang="de-DE" sz="3200" b="1" dirty="0"/>
              <a:t> </a:t>
            </a:r>
            <a:r>
              <a:rPr lang="de-DE" sz="3200" b="1" dirty="0" smtClean="0"/>
              <a:t>Satznegation</a:t>
            </a:r>
            <a:endParaRPr lang="cs-CZ" sz="3200" b="1" dirty="0" smtClean="0">
              <a:solidFill>
                <a:srgbClr val="FF0000"/>
              </a:solidFill>
            </a:endParaRPr>
          </a:p>
          <a:p>
            <a:r>
              <a:rPr lang="de-DE" sz="3200" b="1" dirty="0" smtClean="0">
                <a:solidFill>
                  <a:srgbClr val="FF0000"/>
                </a:solidFill>
              </a:rPr>
              <a:t>nicht</a:t>
            </a:r>
            <a:r>
              <a:rPr lang="de-DE" sz="3200" dirty="0" smtClean="0"/>
              <a:t> </a:t>
            </a:r>
            <a:r>
              <a:rPr lang="de-DE" sz="3200" dirty="0" err="1"/>
              <a:t>popírá</a:t>
            </a:r>
            <a:r>
              <a:rPr lang="de-DE" sz="3200" dirty="0"/>
              <a:t> </a:t>
            </a:r>
            <a:r>
              <a:rPr lang="de-DE" sz="3200" dirty="0" err="1"/>
              <a:t>celou</a:t>
            </a:r>
            <a:r>
              <a:rPr lang="de-DE" sz="3200" dirty="0"/>
              <a:t> </a:t>
            </a:r>
            <a:r>
              <a:rPr lang="de-DE" sz="3200" dirty="0" err="1"/>
              <a:t>větu</a:t>
            </a:r>
            <a:r>
              <a:rPr lang="de-DE" sz="3200" dirty="0"/>
              <a:t> </a:t>
            </a:r>
            <a:endParaRPr lang="cs-CZ" sz="3200" dirty="0"/>
          </a:p>
          <a:p>
            <a:r>
              <a:rPr lang="de-DE" sz="3200" dirty="0" err="1" smtClean="0"/>
              <a:t>stojí</a:t>
            </a:r>
            <a:r>
              <a:rPr lang="de-DE" sz="3200" dirty="0" smtClean="0"/>
              <a:t> </a:t>
            </a:r>
            <a:r>
              <a:rPr lang="de-DE" sz="3200" dirty="0"/>
              <a:t>na </a:t>
            </a:r>
            <a:r>
              <a:rPr lang="de-DE" sz="3200" dirty="0" err="1"/>
              <a:t>konci</a:t>
            </a:r>
            <a:r>
              <a:rPr lang="de-DE" sz="3200" dirty="0"/>
              <a:t> </a:t>
            </a:r>
            <a:r>
              <a:rPr lang="de-DE" sz="3200" dirty="0" err="1" smtClean="0"/>
              <a:t>věty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marL="0" indent="0" fontAlgn="ctr">
              <a:buNone/>
            </a:pPr>
            <a:r>
              <a:rPr lang="cs-CZ" sz="2800" b="1" dirty="0" smtClean="0">
                <a:solidFill>
                  <a:srgbClr val="00B0F0"/>
                </a:solidFill>
              </a:rPr>
              <a:t>         </a:t>
            </a:r>
            <a:r>
              <a:rPr lang="cs-CZ" sz="2800" b="1" dirty="0" err="1" smtClean="0">
                <a:solidFill>
                  <a:srgbClr val="00B0F0"/>
                </a:solidFill>
              </a:rPr>
              <a:t>Ich</a:t>
            </a:r>
            <a:r>
              <a:rPr lang="cs-CZ" sz="2800" b="1" dirty="0" smtClean="0">
                <a:solidFill>
                  <a:srgbClr val="00B0F0"/>
                </a:solidFill>
              </a:rPr>
              <a:t> </a:t>
            </a:r>
            <a:r>
              <a:rPr lang="cs-CZ" sz="2800" b="1" dirty="0" err="1">
                <a:solidFill>
                  <a:srgbClr val="00B0F0"/>
                </a:solidFill>
              </a:rPr>
              <a:t>verstehe</a:t>
            </a:r>
            <a:r>
              <a:rPr lang="cs-CZ" sz="2800" b="1" dirty="0">
                <a:solidFill>
                  <a:srgbClr val="00B0F0"/>
                </a:solidFill>
              </a:rPr>
              <a:t> es. → </a:t>
            </a:r>
            <a:r>
              <a:rPr lang="cs-CZ" sz="2800" b="1" dirty="0" err="1" smtClean="0">
                <a:solidFill>
                  <a:srgbClr val="00B0F0"/>
                </a:solidFill>
              </a:rPr>
              <a:t>Ich</a:t>
            </a:r>
            <a:r>
              <a:rPr lang="cs-CZ" sz="2800" b="1" dirty="0" smtClean="0">
                <a:solidFill>
                  <a:srgbClr val="00B0F0"/>
                </a:solidFill>
              </a:rPr>
              <a:t> </a:t>
            </a:r>
            <a:r>
              <a:rPr lang="cs-CZ" sz="2800" b="1" dirty="0" err="1">
                <a:solidFill>
                  <a:srgbClr val="00B0F0"/>
                </a:solidFill>
              </a:rPr>
              <a:t>verstehe</a:t>
            </a:r>
            <a:r>
              <a:rPr lang="cs-CZ" sz="2800" b="1" dirty="0">
                <a:solidFill>
                  <a:srgbClr val="00B0F0"/>
                </a:solidFill>
              </a:rPr>
              <a:t> es</a:t>
            </a:r>
            <a:r>
              <a:rPr lang="cs-CZ" sz="2800" b="1" dirty="0"/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nicht</a:t>
            </a:r>
            <a:r>
              <a:rPr lang="cs-CZ" sz="2800" b="1" dirty="0">
                <a:solidFill>
                  <a:srgbClr val="FF0000"/>
                </a:solidFill>
              </a:rPr>
              <a:t>.</a:t>
            </a:r>
            <a:r>
              <a:rPr lang="cs-CZ" sz="2800" b="1" dirty="0"/>
              <a:t> </a:t>
            </a:r>
            <a:endParaRPr lang="cs-CZ" sz="2800" dirty="0"/>
          </a:p>
          <a:p>
            <a:pPr marL="0" indent="0" fontAlgn="ctr">
              <a:buNone/>
            </a:pPr>
            <a:r>
              <a:rPr lang="cs-CZ" sz="2800" b="1" dirty="0" smtClean="0"/>
              <a:t>         Rozumím </a:t>
            </a:r>
            <a:r>
              <a:rPr lang="cs-CZ" sz="2800" b="1" dirty="0"/>
              <a:t>tomu. →  </a:t>
            </a:r>
            <a:r>
              <a:rPr lang="cs-CZ" sz="2800" b="1" dirty="0" smtClean="0"/>
              <a:t>Nerozumím </a:t>
            </a:r>
            <a:r>
              <a:rPr lang="cs-CZ" sz="2800" b="1" dirty="0"/>
              <a:t>tomu.</a:t>
            </a:r>
            <a:endParaRPr lang="cs-CZ" sz="2800" dirty="0"/>
          </a:p>
          <a:p>
            <a:endParaRPr lang="cs-CZ" sz="3200" dirty="0"/>
          </a:p>
          <a:p>
            <a:endParaRPr lang="cs-CZ" dirty="0"/>
          </a:p>
        </p:txBody>
      </p:sp>
      <p:pic>
        <p:nvPicPr>
          <p:cNvPr id="5" name="obrázek 1" descr="Učitel Stock vektory, Royalty Free Učitel Ilustrace | Depositphotos®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90" y="1761852"/>
            <a:ext cx="2608490" cy="40249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90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b)</a:t>
            </a:r>
            <a:r>
              <a:rPr lang="cs-CZ" b="1" dirty="0"/>
              <a:t> Negace části věty </a:t>
            </a:r>
            <a:r>
              <a:rPr lang="cs-CZ" dirty="0"/>
              <a:t>-</a:t>
            </a:r>
            <a:r>
              <a:rPr lang="cs-CZ" b="1" dirty="0"/>
              <a:t> </a:t>
            </a:r>
            <a:r>
              <a:rPr lang="cs-CZ" b="1" dirty="0" err="1"/>
              <a:t>Satzteilnegation</a:t>
            </a:r>
            <a:r>
              <a:rPr lang="cs-CZ" b="1" dirty="0"/>
              <a:t>:  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789611"/>
            <a:ext cx="8936929" cy="491163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nicht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popírá slovo nebo větný člen </a:t>
            </a:r>
            <a:endParaRPr lang="cs-CZ" sz="2800" dirty="0" smtClean="0"/>
          </a:p>
          <a:p>
            <a:r>
              <a:rPr lang="cs-CZ" sz="2800" dirty="0" smtClean="0"/>
              <a:t> stojí </a:t>
            </a:r>
            <a:r>
              <a:rPr lang="cs-CZ" sz="2800" dirty="0"/>
              <a:t>před negovaným </a:t>
            </a:r>
            <a:r>
              <a:rPr lang="cs-CZ" sz="2800" dirty="0" smtClean="0"/>
              <a:t>výrazem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 fontAlgn="ctr">
              <a:buNone/>
            </a:pPr>
            <a:r>
              <a:rPr lang="cs-CZ" b="1" dirty="0" smtClean="0">
                <a:solidFill>
                  <a:srgbClr val="00B0F0"/>
                </a:solidFill>
              </a:rPr>
              <a:t>     </a:t>
            </a:r>
            <a:r>
              <a:rPr lang="cs-CZ" sz="2000" b="1" dirty="0" err="1" smtClean="0">
                <a:solidFill>
                  <a:srgbClr val="00B0F0"/>
                </a:solidFill>
              </a:rPr>
              <a:t>Sie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kauft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nicht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das</a:t>
            </a:r>
            <a:r>
              <a:rPr lang="cs-CZ" sz="2000" b="1" dirty="0">
                <a:solidFill>
                  <a:srgbClr val="00B0F0"/>
                </a:solidFill>
              </a:rPr>
              <a:t> Buch, </a:t>
            </a:r>
            <a:r>
              <a:rPr lang="cs-CZ" sz="2000" b="1" dirty="0" err="1">
                <a:solidFill>
                  <a:srgbClr val="00B0F0"/>
                </a:solidFill>
              </a:rPr>
              <a:t>sondern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die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smtClean="0">
                <a:solidFill>
                  <a:srgbClr val="00B0F0"/>
                </a:solidFill>
              </a:rPr>
              <a:t>CD. </a:t>
            </a:r>
            <a:r>
              <a:rPr lang="cs-CZ" sz="2000" b="1" dirty="0" smtClean="0">
                <a:solidFill>
                  <a:schemeClr val="tx1"/>
                </a:solidFill>
              </a:rPr>
              <a:t>Nekupuje </a:t>
            </a:r>
            <a:r>
              <a:rPr lang="cs-CZ" sz="2000" b="1" dirty="0">
                <a:solidFill>
                  <a:schemeClr val="tx1"/>
                </a:solidFill>
              </a:rPr>
              <a:t>knihu, nýbrž CD. 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 smtClean="0"/>
          </a:p>
          <a:p>
            <a:pPr marL="0" indent="0" fontAlgn="ctr">
              <a:buNone/>
            </a:pPr>
            <a:r>
              <a:rPr lang="cs-CZ" sz="2000" b="1" dirty="0" smtClean="0">
                <a:solidFill>
                  <a:srgbClr val="00B0F0"/>
                </a:solidFill>
              </a:rPr>
              <a:t>     Florian </a:t>
            </a:r>
            <a:r>
              <a:rPr lang="cs-CZ" sz="2000" b="1" dirty="0" err="1">
                <a:solidFill>
                  <a:srgbClr val="00B0F0"/>
                </a:solidFill>
              </a:rPr>
              <a:t>geht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nicht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gerne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tanzen</a:t>
            </a:r>
            <a:r>
              <a:rPr lang="cs-CZ" sz="2000" b="1" dirty="0">
                <a:solidFill>
                  <a:srgbClr val="00B0F0"/>
                </a:solidFill>
              </a:rPr>
              <a:t>. </a:t>
            </a:r>
            <a:r>
              <a:rPr lang="cs-CZ" sz="2000" b="1" dirty="0" smtClean="0">
                <a:solidFill>
                  <a:schemeClr val="tx1"/>
                </a:solidFill>
              </a:rPr>
              <a:t>Florian </a:t>
            </a:r>
            <a:r>
              <a:rPr lang="cs-CZ" sz="2000" b="1" dirty="0">
                <a:solidFill>
                  <a:schemeClr val="tx1"/>
                </a:solidFill>
              </a:rPr>
              <a:t>nechodí rád tančit.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 smtClean="0"/>
          </a:p>
          <a:p>
            <a:pPr marL="0" indent="0" fontAlgn="ctr">
              <a:buNone/>
            </a:pPr>
            <a:r>
              <a:rPr lang="cs-CZ" sz="2000" b="1" dirty="0" smtClean="0">
                <a:solidFill>
                  <a:srgbClr val="00B0F0"/>
                </a:solidFill>
              </a:rPr>
              <a:t>     </a:t>
            </a:r>
            <a:r>
              <a:rPr lang="cs-CZ" sz="2000" b="1" dirty="0" err="1" smtClean="0">
                <a:solidFill>
                  <a:srgbClr val="00B0F0"/>
                </a:solidFill>
              </a:rPr>
              <a:t>Sie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wohnt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nicht</a:t>
            </a:r>
            <a:r>
              <a:rPr lang="cs-CZ" sz="2000" b="1" dirty="0">
                <a:solidFill>
                  <a:srgbClr val="00B0F0"/>
                </a:solidFill>
              </a:rPr>
              <a:t> in </a:t>
            </a:r>
            <a:r>
              <a:rPr lang="cs-CZ" sz="2000" b="1" dirty="0" smtClean="0">
                <a:solidFill>
                  <a:srgbClr val="00B0F0"/>
                </a:solidFill>
              </a:rPr>
              <a:t>Prag. </a:t>
            </a:r>
            <a:r>
              <a:rPr lang="cs-CZ" sz="2000" b="1" dirty="0" smtClean="0">
                <a:solidFill>
                  <a:schemeClr val="tx1"/>
                </a:solidFill>
              </a:rPr>
              <a:t>Nebydlí </a:t>
            </a:r>
            <a:r>
              <a:rPr lang="cs-CZ" sz="2000" b="1" dirty="0">
                <a:solidFill>
                  <a:schemeClr val="tx1"/>
                </a:solidFill>
              </a:rPr>
              <a:t>v Praze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</a:p>
          <a:p>
            <a:pPr fontAlgn="ctr"/>
            <a:endParaRPr lang="cs-CZ" sz="2000" dirty="0"/>
          </a:p>
          <a:p>
            <a:pPr marL="0" indent="0" fontAlgn="ctr">
              <a:buNone/>
            </a:pPr>
            <a:r>
              <a:rPr lang="cs-CZ" sz="2000" b="1" dirty="0" smtClean="0">
                <a:solidFill>
                  <a:srgbClr val="00B0F0"/>
                </a:solidFill>
              </a:rPr>
              <a:t>     Der </a:t>
            </a:r>
            <a:r>
              <a:rPr lang="cs-CZ" sz="2000" b="1" dirty="0">
                <a:solidFill>
                  <a:srgbClr val="00B0F0"/>
                </a:solidFill>
              </a:rPr>
              <a:t>Bus </a:t>
            </a:r>
            <a:r>
              <a:rPr lang="cs-CZ" sz="2000" b="1" dirty="0" err="1">
                <a:solidFill>
                  <a:srgbClr val="00B0F0"/>
                </a:solidFill>
              </a:rPr>
              <a:t>kommt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nicht</a:t>
            </a:r>
            <a:r>
              <a:rPr lang="cs-CZ" sz="2000" b="1" dirty="0">
                <a:solidFill>
                  <a:srgbClr val="00B0F0"/>
                </a:solidFill>
              </a:rPr>
              <a:t> um 7 Uhr </a:t>
            </a:r>
            <a:r>
              <a:rPr lang="cs-CZ" sz="2000" b="1" dirty="0" err="1" smtClean="0">
                <a:solidFill>
                  <a:srgbClr val="00B0F0"/>
                </a:solidFill>
              </a:rPr>
              <a:t>an</a:t>
            </a:r>
            <a:r>
              <a:rPr lang="cs-CZ" sz="2000" b="1" dirty="0" smtClean="0">
                <a:solidFill>
                  <a:srgbClr val="00B0F0"/>
                </a:solidFill>
              </a:rPr>
              <a:t>. </a:t>
            </a:r>
            <a:r>
              <a:rPr lang="cs-CZ" sz="2000" b="1" dirty="0" smtClean="0">
                <a:solidFill>
                  <a:schemeClr val="tx1"/>
                </a:solidFill>
              </a:rPr>
              <a:t>Autobus </a:t>
            </a:r>
            <a:r>
              <a:rPr lang="cs-CZ" sz="2000" b="1" dirty="0">
                <a:solidFill>
                  <a:schemeClr val="tx1"/>
                </a:solidFill>
              </a:rPr>
              <a:t>nepřijede v 7 hodin.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1" descr="Učitel Stock vektory, Royalty Free Učitel Ilustrace | Depositphotos®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444" y="367755"/>
            <a:ext cx="2194561" cy="3485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62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dirty="0"/>
              <a:t>KEIN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397727"/>
            <a:ext cx="9851330" cy="4643636"/>
          </a:xfrm>
        </p:spPr>
        <p:txBody>
          <a:bodyPr>
            <a:norm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kein</a:t>
            </a:r>
            <a:r>
              <a:rPr lang="cs-CZ" sz="2400" dirty="0" smtClean="0"/>
              <a:t> </a:t>
            </a:r>
            <a:r>
              <a:rPr lang="cs-CZ" sz="2400" dirty="0"/>
              <a:t>je tzv. negativní </a:t>
            </a:r>
            <a:r>
              <a:rPr lang="cs-CZ" sz="2400" dirty="0" smtClean="0"/>
              <a:t>člen</a:t>
            </a:r>
          </a:p>
          <a:p>
            <a:pPr marL="0" indent="0">
              <a:buNone/>
            </a:pPr>
            <a:r>
              <a:rPr lang="cs-CZ" sz="2400" dirty="0" smtClean="0"/>
              <a:t>- je </a:t>
            </a:r>
            <a:r>
              <a:rPr lang="cs-CZ" sz="2400" dirty="0"/>
              <a:t>záporem neurčitého nebo nulového členu </a:t>
            </a:r>
            <a:br>
              <a:rPr lang="cs-CZ" sz="2400" dirty="0"/>
            </a:br>
            <a:r>
              <a:rPr lang="cs-CZ" sz="2400" dirty="0"/>
              <a:t>- popírá podstatné jméno, před kterým stojí </a:t>
            </a:r>
            <a:br>
              <a:rPr lang="cs-CZ" sz="2400" dirty="0"/>
            </a:br>
            <a:r>
              <a:rPr lang="cs-CZ" sz="2400" dirty="0"/>
              <a:t>- existuje v jednotném i v množném čísle 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 fontAlgn="ctr">
              <a:buNone/>
            </a:pPr>
            <a:r>
              <a:rPr lang="cs-CZ" b="1" dirty="0" smtClean="0"/>
              <a:t>   </a:t>
            </a:r>
            <a:r>
              <a:rPr lang="cs-CZ" sz="2000" b="1" dirty="0" err="1" smtClean="0">
                <a:solidFill>
                  <a:srgbClr val="00B0F0"/>
                </a:solidFill>
              </a:rPr>
              <a:t>Hier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ist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kein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Parkplatz</a:t>
            </a:r>
            <a:r>
              <a:rPr lang="cs-CZ" sz="2000" b="1" dirty="0">
                <a:solidFill>
                  <a:srgbClr val="00B0F0"/>
                </a:solidFill>
              </a:rPr>
              <a:t>. </a:t>
            </a:r>
            <a:r>
              <a:rPr lang="cs-CZ" sz="2000" b="1" dirty="0" smtClean="0"/>
              <a:t>Tady </a:t>
            </a:r>
            <a:r>
              <a:rPr lang="cs-CZ" sz="2000" b="1" dirty="0"/>
              <a:t>není (žádné) parkoviště</a:t>
            </a:r>
            <a:r>
              <a:rPr lang="cs-CZ" sz="2000" b="1" dirty="0" smtClean="0"/>
              <a:t>.</a:t>
            </a:r>
          </a:p>
          <a:p>
            <a:pPr marL="0" indent="0" fontAlgn="ctr">
              <a:buNone/>
            </a:pPr>
            <a:endParaRPr lang="cs-CZ" sz="2000" dirty="0"/>
          </a:p>
          <a:p>
            <a:pPr marL="0" indent="0" fontAlgn="ctr">
              <a:buNone/>
            </a:pPr>
            <a:r>
              <a:rPr lang="cs-CZ" sz="2000" b="1" dirty="0" smtClean="0"/>
              <a:t>  </a:t>
            </a:r>
            <a:r>
              <a:rPr lang="cs-CZ" sz="2000" b="1" dirty="0" err="1" smtClean="0">
                <a:solidFill>
                  <a:srgbClr val="00B0F0"/>
                </a:solidFill>
              </a:rPr>
              <a:t>Ich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habe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eine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Schwester</a:t>
            </a:r>
            <a:r>
              <a:rPr lang="cs-CZ" sz="2000" b="1" dirty="0">
                <a:solidFill>
                  <a:srgbClr val="00B0F0"/>
                </a:solidFill>
              </a:rPr>
              <a:t>, </a:t>
            </a:r>
            <a:r>
              <a:rPr lang="cs-CZ" sz="2000" b="1" dirty="0" err="1">
                <a:solidFill>
                  <a:srgbClr val="00B0F0"/>
                </a:solidFill>
              </a:rPr>
              <a:t>aber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keinen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 smtClean="0">
                <a:solidFill>
                  <a:srgbClr val="00B0F0"/>
                </a:solidFill>
              </a:rPr>
              <a:t>Bruder</a:t>
            </a:r>
            <a:r>
              <a:rPr lang="cs-CZ" sz="2000" b="1" dirty="0" smtClean="0">
                <a:solidFill>
                  <a:srgbClr val="00B0F0"/>
                </a:solidFill>
              </a:rPr>
              <a:t>. </a:t>
            </a:r>
            <a:r>
              <a:rPr lang="cs-CZ" sz="2000" b="1" dirty="0" smtClean="0"/>
              <a:t>Mám </a:t>
            </a:r>
            <a:r>
              <a:rPr lang="cs-CZ" sz="2000" b="1" dirty="0"/>
              <a:t>sestru, ale žádného </a:t>
            </a:r>
            <a:r>
              <a:rPr lang="cs-CZ" sz="2000" b="1" dirty="0" smtClean="0"/>
              <a:t>bratra.</a:t>
            </a:r>
          </a:p>
          <a:p>
            <a:pPr marL="0" indent="0" fontAlgn="ctr">
              <a:buNone/>
            </a:pPr>
            <a:endParaRPr lang="cs-CZ" sz="2000" dirty="0"/>
          </a:p>
          <a:p>
            <a:pPr marL="0" indent="0" fontAlgn="ctr">
              <a:buNone/>
            </a:pPr>
            <a:r>
              <a:rPr lang="cs-CZ" sz="2000" b="1" dirty="0" smtClean="0"/>
              <a:t>   </a:t>
            </a:r>
            <a:r>
              <a:rPr lang="cs-CZ" sz="2000" b="1" dirty="0" smtClean="0">
                <a:solidFill>
                  <a:srgbClr val="00B0F0"/>
                </a:solidFill>
              </a:rPr>
              <a:t>Er </a:t>
            </a:r>
            <a:r>
              <a:rPr lang="cs-CZ" sz="2000" b="1" dirty="0" err="1">
                <a:solidFill>
                  <a:srgbClr val="00B0F0"/>
                </a:solidFill>
              </a:rPr>
              <a:t>hat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keine</a:t>
            </a:r>
            <a:r>
              <a:rPr lang="cs-CZ" sz="2000" b="1" dirty="0">
                <a:solidFill>
                  <a:srgbClr val="00B0F0"/>
                </a:solidFill>
              </a:rPr>
              <a:t> </a:t>
            </a:r>
            <a:r>
              <a:rPr lang="cs-CZ" sz="2000" b="1" dirty="0" err="1">
                <a:solidFill>
                  <a:srgbClr val="00B0F0"/>
                </a:solidFill>
              </a:rPr>
              <a:t>Geschwister</a:t>
            </a:r>
            <a:r>
              <a:rPr lang="cs-CZ" sz="2000" b="1" dirty="0">
                <a:solidFill>
                  <a:srgbClr val="00B0F0"/>
                </a:solidFill>
              </a:rPr>
              <a:t>. </a:t>
            </a:r>
            <a:r>
              <a:rPr lang="cs-CZ" sz="2000" b="1" dirty="0" smtClean="0"/>
              <a:t>Nemá </a:t>
            </a:r>
            <a:r>
              <a:rPr lang="cs-CZ" sz="2000" b="1" dirty="0"/>
              <a:t>(žádné) sourozence.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pic>
        <p:nvPicPr>
          <p:cNvPr id="5" name="obrázek 1" descr="Učitel Stock vektory, Royalty Free Učitel Ilustrace | Depositphotos®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385" y="615949"/>
            <a:ext cx="2778306" cy="3485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559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256</Words>
  <Application>Microsoft Office PowerPoint</Application>
  <PresentationFormat>Širokoúhlá obrazovka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Fazeta</vt:lpstr>
      <vt:lpstr>ZÁPOR</vt:lpstr>
      <vt:lpstr>    ZÁPOR</vt:lpstr>
      <vt:lpstr>Negationswörter</vt:lpstr>
      <vt:lpstr>Prezentace aplikace PowerPoint</vt:lpstr>
      <vt:lpstr>NEIN</vt:lpstr>
      <vt:lpstr>Prezentace aplikace PowerPoint</vt:lpstr>
      <vt:lpstr>NICHT</vt:lpstr>
      <vt:lpstr>b) Negace části věty - Satzteilnegation:   </vt:lpstr>
      <vt:lpstr>KEIN </vt:lpstr>
      <vt:lpstr>PAMATUJ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ZÁPOR</dc:title>
  <dc:creator>Dagmar Drahovzalová</dc:creator>
  <cp:lastModifiedBy>Dagmar Drahovzalová</cp:lastModifiedBy>
  <cp:revision>14</cp:revision>
  <dcterms:created xsi:type="dcterms:W3CDTF">2020-04-20T08:19:43Z</dcterms:created>
  <dcterms:modified xsi:type="dcterms:W3CDTF">2020-04-26T09:08:14Z</dcterms:modified>
</cp:coreProperties>
</file>