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0" r:id="rId3"/>
    <p:sldId id="261" r:id="rId4"/>
    <p:sldId id="259" r:id="rId5"/>
    <p:sldId id="262" r:id="rId6"/>
    <p:sldId id="264" r:id="rId7"/>
    <p:sldId id="263" r:id="rId8"/>
    <p:sldId id="265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B1F491-C3E1-4A4C-A9B3-01978316D342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417E71-9201-4E00-86F4-1E2A3A302FE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52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1" name="camera.wav"/>
          </p:stSnd>
        </p:sndAc>
      </p:transition>
    </mc:Choice>
    <mc:Fallback xmlns="">
      <p:transition>
        <p:cut/>
        <p:sndAc>
          <p:stSnd>
            <p:snd r:embed="rId3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491-C3E1-4A4C-A9B3-01978316D342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E71-9201-4E00-86F4-1E2A3A302F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0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1" name="camera.wav"/>
          </p:stSnd>
        </p:sndAc>
      </p:transition>
    </mc:Choice>
    <mc:Fallback xmlns="">
      <p:transition>
        <p:cut/>
        <p:sndAc>
          <p:stSnd>
            <p:snd r:embed="rId3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491-C3E1-4A4C-A9B3-01978316D342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E71-9201-4E00-86F4-1E2A3A302F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38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1" name="camera.wav"/>
          </p:stSnd>
        </p:sndAc>
      </p:transition>
    </mc:Choice>
    <mc:Fallback xmlns="">
      <p:transition>
        <p:cut/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491-C3E1-4A4C-A9B3-01978316D342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E71-9201-4E00-86F4-1E2A3A302F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88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1" name="camera.wav"/>
          </p:stSnd>
        </p:sndAc>
      </p:transition>
    </mc:Choice>
    <mc:Fallback xmlns="">
      <p:transition>
        <p:cut/>
        <p:sndAc>
          <p:stSnd>
            <p:snd r:embed="rId3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491-C3E1-4A4C-A9B3-01978316D342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E71-9201-4E00-86F4-1E2A3A302FE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07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1" name="camera.wav"/>
          </p:stSnd>
        </p:sndAc>
      </p:transition>
    </mc:Choice>
    <mc:Fallback xmlns="">
      <p:transition>
        <p:cut/>
        <p:sndAc>
          <p:stSnd>
            <p:snd r:embed="rId3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491-C3E1-4A4C-A9B3-01978316D342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E71-9201-4E00-86F4-1E2A3A302F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04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1" name="camera.wav"/>
          </p:stSnd>
        </p:sndAc>
      </p:transition>
    </mc:Choice>
    <mc:Fallback xmlns="">
      <p:transition>
        <p:cut/>
        <p:sndAc>
          <p:stSnd>
            <p:snd r:embed="rId3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491-C3E1-4A4C-A9B3-01978316D342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E71-9201-4E00-86F4-1E2A3A302F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62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1" name="camera.wav"/>
          </p:stSnd>
        </p:sndAc>
      </p:transition>
    </mc:Choice>
    <mc:Fallback xmlns="">
      <p:transition>
        <p:cut/>
        <p:sndAc>
          <p:stSnd>
            <p:snd r:embed="rId3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491-C3E1-4A4C-A9B3-01978316D342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E71-9201-4E00-86F4-1E2A3A302F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461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1" name="camera.wav"/>
          </p:stSnd>
        </p:sndAc>
      </p:transition>
    </mc:Choice>
    <mc:Fallback xmlns="">
      <p:transition>
        <p:cut/>
        <p:sndAc>
          <p:stSnd>
            <p:snd r:embed="rId3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491-C3E1-4A4C-A9B3-01978316D342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E71-9201-4E00-86F4-1E2A3A302F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84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1" name="camera.wav"/>
          </p:stSnd>
        </p:sndAc>
      </p:transition>
    </mc:Choice>
    <mc:Fallback xmlns="">
      <p:transition>
        <p:cut/>
        <p:sndAc>
          <p:stSnd>
            <p:snd r:embed="rId3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491-C3E1-4A4C-A9B3-01978316D342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E71-9201-4E00-86F4-1E2A3A302F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50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1" name="camera.wav"/>
          </p:stSnd>
        </p:sndAc>
      </p:transition>
    </mc:Choice>
    <mc:Fallback xmlns="">
      <p:transition>
        <p:cut/>
        <p:sndAc>
          <p:stSnd>
            <p:snd r:embed="rId3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F491-C3E1-4A4C-A9B3-01978316D342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7E71-9201-4E00-86F4-1E2A3A302F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14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1" name="camera.wav"/>
          </p:stSnd>
        </p:sndAc>
      </p:transition>
    </mc:Choice>
    <mc:Fallback xmlns="">
      <p:transition>
        <p:cut/>
        <p:sndAc>
          <p:stSnd>
            <p:snd r:embed="rId3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8B1F491-C3E1-4A4C-A9B3-01978316D342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2417E71-9201-4E00-86F4-1E2A3A302F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197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13" name="camera.wav"/>
          </p:stSnd>
        </p:sndAc>
      </p:transition>
    </mc:Choice>
    <mc:Fallback xmlns="">
      <p:transition>
        <p:cut/>
        <p:sndAc>
          <p:stSnd>
            <p:snd r:embed="rId14" name="camera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ffice.microsoft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PSANÍ SOUHLÁSEK UVNITŘ A NA KONCI SLOV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Český jazyk </a:t>
            </a:r>
          </a:p>
          <a:p>
            <a:r>
              <a:rPr lang="cs-CZ" dirty="0" smtClean="0"/>
              <a:t>2.třída</a:t>
            </a:r>
          </a:p>
          <a:p>
            <a:r>
              <a:rPr lang="cs-CZ" dirty="0" smtClean="0"/>
              <a:t>Zpracovala: Mgr. Dagmar Drahovzalová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65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2" name="camera.wav"/>
          </p:stSnd>
        </p:sndAc>
      </p:transition>
    </mc:Choice>
    <mc:Fallback xmlns="">
      <p:transition>
        <p:cut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62" y="1826281"/>
            <a:ext cx="3605741" cy="3995094"/>
          </a:xfrm>
        </p:spPr>
      </p:pic>
      <p:sp>
        <p:nvSpPr>
          <p:cNvPr id="4" name="Oválný bublinový popisek 3"/>
          <p:cNvSpPr/>
          <p:nvPr/>
        </p:nvSpPr>
        <p:spPr>
          <a:xfrm>
            <a:off x="4519749" y="363241"/>
            <a:ext cx="6662058" cy="2926079"/>
          </a:xfrm>
          <a:prstGeom prst="wedgeEllipseCallout">
            <a:avLst>
              <a:gd name="adj1" fmla="val -63252"/>
              <a:gd name="adj2" fmla="val 3312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950822" y="1528353"/>
            <a:ext cx="6348550" cy="1227907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Jak správně napsat slova </a:t>
            </a:r>
            <a:r>
              <a:rPr lang="cs-CZ" b="1" i="1" dirty="0" smtClean="0">
                <a:solidFill>
                  <a:schemeClr val="tx1"/>
                </a:solidFill>
              </a:rPr>
              <a:t>zub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b="1" i="1" dirty="0" smtClean="0">
                <a:solidFill>
                  <a:schemeClr val="tx1"/>
                </a:solidFill>
              </a:rPr>
              <a:t>med</a:t>
            </a:r>
            <a:r>
              <a:rPr lang="cs-CZ" dirty="0" smtClean="0">
                <a:solidFill>
                  <a:schemeClr val="tx1"/>
                </a:solidFill>
              </a:rPr>
              <a:t> a </a:t>
            </a:r>
            <a:r>
              <a:rPr lang="cs-CZ" b="1" i="1" dirty="0" smtClean="0">
                <a:solidFill>
                  <a:schemeClr val="tx1"/>
                </a:solidFill>
              </a:rPr>
              <a:t>pohádka</a:t>
            </a:r>
            <a:r>
              <a:rPr lang="cs-CZ" dirty="0" smtClean="0">
                <a:solidFill>
                  <a:schemeClr val="tx1"/>
                </a:solidFill>
              </a:rPr>
              <a:t>?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69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2" name="camera.wav"/>
          </p:stSnd>
        </p:sndAc>
      </p:transition>
    </mc:Choice>
    <mc:Fallback xmlns="">
      <p:transition>
        <p:cut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737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4" name="Oválný bublinový popisek 3"/>
          <p:cNvSpPr/>
          <p:nvPr/>
        </p:nvSpPr>
        <p:spPr>
          <a:xfrm>
            <a:off x="169817" y="1580606"/>
            <a:ext cx="9144001" cy="4976948"/>
          </a:xfrm>
          <a:prstGeom prst="wedgeEllipseCallout">
            <a:avLst>
              <a:gd name="adj1" fmla="val 51971"/>
              <a:gd name="adj2" fmla="val -38783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</a:t>
            </a:r>
          </a:p>
          <a:p>
            <a:pPr marL="4572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                     slyšíme </a:t>
            </a:r>
            <a:r>
              <a:rPr lang="cs-CZ" sz="2400" b="1" dirty="0" smtClean="0">
                <a:solidFill>
                  <a:schemeClr val="tx1"/>
                </a:solidFill>
              </a:rPr>
              <a:t>p</a:t>
            </a:r>
            <a:r>
              <a:rPr lang="cs-CZ" sz="2400" dirty="0" smtClean="0">
                <a:solidFill>
                  <a:schemeClr val="tx1"/>
                </a:solidFill>
              </a:rPr>
              <a:t>, píšeme </a:t>
            </a:r>
            <a:r>
              <a:rPr lang="cs-CZ" sz="2400" b="1" dirty="0" smtClean="0">
                <a:solidFill>
                  <a:srgbClr val="FF0000"/>
                </a:solidFill>
              </a:rPr>
              <a:t>b</a:t>
            </a:r>
            <a:r>
              <a:rPr lang="cs-CZ" sz="2400" dirty="0" smtClean="0">
                <a:solidFill>
                  <a:schemeClr val="tx1"/>
                </a:solidFill>
              </a:rPr>
              <a:t>, řekneme si zu</a:t>
            </a:r>
            <a:r>
              <a:rPr lang="cs-CZ" sz="2400" b="1" dirty="0" smtClean="0">
                <a:solidFill>
                  <a:srgbClr val="FF0000"/>
                </a:solidFill>
              </a:rPr>
              <a:t>b</a:t>
            </a:r>
            <a:r>
              <a:rPr lang="cs-CZ" sz="2400" dirty="0" smtClean="0">
                <a:solidFill>
                  <a:schemeClr val="tx1"/>
                </a:solidFill>
              </a:rPr>
              <a:t>y</a:t>
            </a:r>
          </a:p>
          <a:p>
            <a:pPr marL="45720" indent="0"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 </a:t>
            </a:r>
            <a:endParaRPr lang="cs-CZ" sz="2400" dirty="0">
              <a:solidFill>
                <a:schemeClr val="tx1"/>
              </a:solidFill>
            </a:endParaRPr>
          </a:p>
          <a:p>
            <a:pPr marL="45720"/>
            <a:r>
              <a:rPr lang="cs-CZ" sz="2400" dirty="0" smtClean="0">
                <a:solidFill>
                  <a:schemeClr val="tx1"/>
                </a:solidFill>
              </a:rPr>
              <a:t>                 slyšíme </a:t>
            </a:r>
            <a:r>
              <a:rPr lang="cs-CZ" sz="2400" b="1" dirty="0" smtClean="0">
                <a:solidFill>
                  <a:schemeClr val="tx1"/>
                </a:solidFill>
              </a:rPr>
              <a:t>t</a:t>
            </a:r>
            <a:r>
              <a:rPr lang="cs-CZ" sz="2400" dirty="0" smtClean="0">
                <a:solidFill>
                  <a:schemeClr val="tx1"/>
                </a:solidFill>
              </a:rPr>
              <a:t>, píšeme </a:t>
            </a:r>
            <a:r>
              <a:rPr lang="cs-CZ" sz="2400" b="1" dirty="0">
                <a:solidFill>
                  <a:srgbClr val="FF0000"/>
                </a:solidFill>
              </a:rPr>
              <a:t>d</a:t>
            </a:r>
            <a:r>
              <a:rPr lang="cs-CZ" sz="2400" dirty="0">
                <a:solidFill>
                  <a:schemeClr val="tx1"/>
                </a:solidFill>
              </a:rPr>
              <a:t>, řekneme si </a:t>
            </a:r>
            <a:r>
              <a:rPr lang="cs-CZ" sz="2400" dirty="0" smtClean="0">
                <a:solidFill>
                  <a:schemeClr val="tx1"/>
                </a:solidFill>
              </a:rPr>
              <a:t>me</a:t>
            </a:r>
            <a:r>
              <a:rPr lang="cs-CZ" sz="2400" b="1" dirty="0" smtClean="0">
                <a:solidFill>
                  <a:srgbClr val="FF0000"/>
                </a:solidFill>
              </a:rPr>
              <a:t>d</a:t>
            </a:r>
            <a:r>
              <a:rPr lang="cs-CZ" sz="2400" dirty="0" smtClean="0">
                <a:solidFill>
                  <a:schemeClr val="tx1"/>
                </a:solidFill>
              </a:rPr>
              <a:t>ový</a:t>
            </a:r>
          </a:p>
          <a:p>
            <a:pPr marL="45720"/>
            <a:endParaRPr lang="cs-CZ" sz="2400" dirty="0">
              <a:solidFill>
                <a:schemeClr val="tx1"/>
              </a:solidFill>
            </a:endParaRPr>
          </a:p>
          <a:p>
            <a:pPr marL="45720"/>
            <a:endParaRPr lang="cs-CZ" sz="2400" dirty="0" smtClean="0">
              <a:solidFill>
                <a:schemeClr val="tx1"/>
              </a:solidFill>
            </a:endParaRPr>
          </a:p>
          <a:p>
            <a:pPr marL="45720"/>
            <a:r>
              <a:rPr lang="cs-CZ" sz="2400" dirty="0" smtClean="0">
                <a:solidFill>
                  <a:schemeClr val="tx1"/>
                </a:solidFill>
              </a:rPr>
              <a:t>                 slyšíme </a:t>
            </a:r>
            <a:r>
              <a:rPr lang="cs-CZ" sz="2400" b="1" dirty="0" smtClean="0">
                <a:solidFill>
                  <a:schemeClr val="tx1"/>
                </a:solidFill>
              </a:rPr>
              <a:t>t, </a:t>
            </a:r>
            <a:r>
              <a:rPr lang="cs-CZ" sz="2400" dirty="0" smtClean="0">
                <a:solidFill>
                  <a:schemeClr val="tx1"/>
                </a:solidFill>
              </a:rPr>
              <a:t>píšeme </a:t>
            </a:r>
            <a:r>
              <a:rPr lang="cs-CZ" sz="2400" b="1" dirty="0" smtClean="0">
                <a:solidFill>
                  <a:srgbClr val="FF0000"/>
                </a:solidFill>
              </a:rPr>
              <a:t>d</a:t>
            </a:r>
            <a:r>
              <a:rPr lang="cs-CZ" sz="2400" dirty="0" smtClean="0">
                <a:solidFill>
                  <a:schemeClr val="tx1"/>
                </a:solidFill>
              </a:rPr>
              <a:t>, řekneme si (hodně) pohá</a:t>
            </a:r>
            <a:r>
              <a:rPr lang="cs-CZ" sz="2400" dirty="0" smtClean="0">
                <a:solidFill>
                  <a:srgbClr val="FF0000"/>
                </a:solidFill>
              </a:rPr>
              <a:t>d</a:t>
            </a:r>
            <a:r>
              <a:rPr lang="cs-CZ" sz="2400" dirty="0" smtClean="0">
                <a:solidFill>
                  <a:schemeClr val="tx1"/>
                </a:solidFill>
              </a:rPr>
              <a:t>ek</a:t>
            </a:r>
          </a:p>
          <a:p>
            <a:pPr marL="45720"/>
            <a:endParaRPr lang="cs-CZ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365067" y="2663051"/>
            <a:ext cx="1508759" cy="6009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</a:t>
            </a:r>
            <a:r>
              <a:rPr lang="cs-CZ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</a:t>
            </a:r>
            <a:r>
              <a:rPr lang="cs-CZ" sz="36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 </a:t>
            </a:r>
            <a:endParaRPr lang="cs-CZ" sz="36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986246" y="3510669"/>
            <a:ext cx="1508758" cy="73424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</a:t>
            </a:r>
            <a:r>
              <a:rPr lang="cs-CZ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986246" y="4547125"/>
            <a:ext cx="1508758" cy="72798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pohá</a:t>
            </a:r>
            <a:r>
              <a:rPr lang="cs-CZ" sz="2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</a:t>
            </a:r>
            <a:endParaRPr lang="cs-CZ" sz="2400" dirty="0">
              <a:solidFill>
                <a:schemeClr val="tx1"/>
              </a:solidFill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1841" y="329230"/>
            <a:ext cx="2387611" cy="391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94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2" name="camera.wav"/>
          </p:stSnd>
        </p:sndAc>
      </p:transition>
    </mc:Choice>
    <mc:Fallback xmlns="">
      <p:transition>
        <p:cut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68300" y="697956"/>
            <a:ext cx="7554214" cy="5364480"/>
          </a:xfrm>
          <a:prstGeom prst="wedgeEllipseCallout">
            <a:avLst>
              <a:gd name="adj1" fmla="val 65964"/>
              <a:gd name="adj2" fmla="val -9578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r>
              <a:rPr lang="cs-CZ" sz="3200" b="1" dirty="0">
                <a:solidFill>
                  <a:schemeClr val="tx1"/>
                </a:solidFill>
              </a:rPr>
              <a:t>Uvnitř nebo na konci některých slov slyšíme a vyslovujeme jiné souhlásky, než píšeme.</a:t>
            </a:r>
          </a:p>
          <a:p>
            <a:r>
              <a:rPr lang="cs-CZ" sz="3200" b="1" dirty="0">
                <a:solidFill>
                  <a:schemeClr val="tx1"/>
                </a:solidFill>
              </a:rPr>
              <a:t>Pro správné napsání slova si pomůžeme </a:t>
            </a:r>
            <a:r>
              <a:rPr lang="cs-CZ" sz="3200" b="1" u="sng" dirty="0">
                <a:solidFill>
                  <a:schemeClr val="tx1"/>
                </a:solidFill>
              </a:rPr>
              <a:t>jiným tvarem </a:t>
            </a:r>
            <a:r>
              <a:rPr lang="cs-CZ" sz="3200" b="1" dirty="0">
                <a:solidFill>
                  <a:schemeClr val="tx1"/>
                </a:solidFill>
              </a:rPr>
              <a:t>nebo </a:t>
            </a:r>
            <a:r>
              <a:rPr lang="cs-CZ" sz="3200" b="1" u="sng" dirty="0">
                <a:solidFill>
                  <a:schemeClr val="tx1"/>
                </a:solidFill>
              </a:rPr>
              <a:t>slovem příbuzným</a:t>
            </a:r>
            <a:r>
              <a:rPr lang="cs-CZ" sz="3200" b="1" dirty="0">
                <a:solidFill>
                  <a:schemeClr val="tx1"/>
                </a:solidFill>
              </a:rPr>
              <a:t>.</a:t>
            </a:r>
          </a:p>
          <a:p>
            <a:r>
              <a:rPr lang="cs-CZ" sz="3200" dirty="0">
                <a:solidFill>
                  <a:schemeClr val="tx1"/>
                </a:solidFill>
              </a:rPr>
              <a:t>Př.: du</a:t>
            </a:r>
            <a:r>
              <a:rPr lang="cs-CZ" sz="3200" b="1" dirty="0">
                <a:solidFill>
                  <a:srgbClr val="FF0000"/>
                </a:solidFill>
              </a:rPr>
              <a:t>b</a:t>
            </a:r>
            <a:r>
              <a:rPr lang="cs-CZ" sz="3200" dirty="0">
                <a:solidFill>
                  <a:schemeClr val="tx1"/>
                </a:solidFill>
              </a:rPr>
              <a:t> – du</a:t>
            </a:r>
            <a:r>
              <a:rPr lang="cs-CZ" sz="3200" b="1" dirty="0">
                <a:solidFill>
                  <a:srgbClr val="FF0000"/>
                </a:solidFill>
              </a:rPr>
              <a:t>b</a:t>
            </a:r>
            <a:r>
              <a:rPr lang="cs-CZ" sz="3200" dirty="0">
                <a:solidFill>
                  <a:schemeClr val="tx1"/>
                </a:solidFill>
              </a:rPr>
              <a:t>y. du</a:t>
            </a:r>
            <a:r>
              <a:rPr lang="cs-CZ" sz="3200" b="1" dirty="0">
                <a:solidFill>
                  <a:srgbClr val="FF0000"/>
                </a:solidFill>
              </a:rPr>
              <a:t>b</a:t>
            </a:r>
            <a:r>
              <a:rPr lang="cs-CZ" sz="3200" dirty="0">
                <a:solidFill>
                  <a:schemeClr val="tx1"/>
                </a:solidFill>
              </a:rPr>
              <a:t>ový</a:t>
            </a:r>
          </a:p>
        </p:txBody>
      </p:sp>
      <p:sp>
        <p:nvSpPr>
          <p:cNvPr id="5" name="AutoShape 2" descr="Image result for kreslené obrázky postav učitelka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4" descr="Image result for kreslené obrázky postav učitelka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6" descr="Image result for kreslené obrázky postav učitelka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8" descr="Image result for kreslené obrázky postav učitelka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1143000" y="609600"/>
            <a:ext cx="9875520" cy="8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14"/>
          <a:stretch/>
        </p:blipFill>
        <p:spPr>
          <a:xfrm>
            <a:off x="9117875" y="1385253"/>
            <a:ext cx="2780372" cy="381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17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2" name="camera.wav"/>
          </p:stSnd>
        </p:sndAc>
      </p:transition>
    </mc:Choice>
    <mc:Fallback xmlns="">
      <p:transition>
        <p:cut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25254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3974716"/>
              </p:ext>
            </p:extLst>
          </p:nvPr>
        </p:nvGraphicFramePr>
        <p:xfrm>
          <a:off x="653142" y="1959428"/>
          <a:ext cx="11038119" cy="4101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3733">
                  <a:extLst>
                    <a:ext uri="{9D8B030D-6E8A-4147-A177-3AD203B41FA5}">
                      <a16:colId xmlns:a16="http://schemas.microsoft.com/office/drawing/2014/main" val="2668518438"/>
                    </a:ext>
                  </a:extLst>
                </a:gridCol>
                <a:gridCol w="1296976">
                  <a:extLst>
                    <a:ext uri="{9D8B030D-6E8A-4147-A177-3AD203B41FA5}">
                      <a16:colId xmlns:a16="http://schemas.microsoft.com/office/drawing/2014/main" val="3145566984"/>
                    </a:ext>
                  </a:extLst>
                </a:gridCol>
                <a:gridCol w="1311235">
                  <a:extLst>
                    <a:ext uri="{9D8B030D-6E8A-4147-A177-3AD203B41FA5}">
                      <a16:colId xmlns:a16="http://schemas.microsoft.com/office/drawing/2014/main" val="3785279416"/>
                    </a:ext>
                  </a:extLst>
                </a:gridCol>
                <a:gridCol w="1311235">
                  <a:extLst>
                    <a:ext uri="{9D8B030D-6E8A-4147-A177-3AD203B41FA5}">
                      <a16:colId xmlns:a16="http://schemas.microsoft.com/office/drawing/2014/main" val="2375640788"/>
                    </a:ext>
                  </a:extLst>
                </a:gridCol>
                <a:gridCol w="1311235">
                  <a:extLst>
                    <a:ext uri="{9D8B030D-6E8A-4147-A177-3AD203B41FA5}">
                      <a16:colId xmlns:a16="http://schemas.microsoft.com/office/drawing/2014/main" val="3408858649"/>
                    </a:ext>
                  </a:extLst>
                </a:gridCol>
                <a:gridCol w="1311235">
                  <a:extLst>
                    <a:ext uri="{9D8B030D-6E8A-4147-A177-3AD203B41FA5}">
                      <a16:colId xmlns:a16="http://schemas.microsoft.com/office/drawing/2014/main" val="3505459541"/>
                    </a:ext>
                  </a:extLst>
                </a:gridCol>
                <a:gridCol w="1311235">
                  <a:extLst>
                    <a:ext uri="{9D8B030D-6E8A-4147-A177-3AD203B41FA5}">
                      <a16:colId xmlns:a16="http://schemas.microsoft.com/office/drawing/2014/main" val="2558615917"/>
                    </a:ext>
                  </a:extLst>
                </a:gridCol>
                <a:gridCol w="1311235">
                  <a:extLst>
                    <a:ext uri="{9D8B030D-6E8A-4147-A177-3AD203B41FA5}">
                      <a16:colId xmlns:a16="http://schemas.microsoft.com/office/drawing/2014/main" val="3022449671"/>
                    </a:ext>
                  </a:extLst>
                </a:gridCol>
              </a:tblGrid>
              <a:tr h="1229040">
                <a:tc>
                  <a:txBody>
                    <a:bodyPr/>
                    <a:lstStyle/>
                    <a:p>
                      <a:r>
                        <a:rPr lang="cs-CZ" sz="2400" b="0" i="0" dirty="0" smtClean="0">
                          <a:solidFill>
                            <a:schemeClr val="tx1"/>
                          </a:solidFill>
                        </a:rPr>
                        <a:t>Vyslovujeme </a:t>
                      </a:r>
                      <a:endParaRPr lang="cs-CZ" sz="2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cs-CZ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>
                          <a:solidFill>
                            <a:schemeClr val="tx1"/>
                          </a:solidFill>
                        </a:rPr>
                        <a:t>t</a:t>
                      </a:r>
                      <a:endParaRPr lang="cs-CZ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>
                          <a:solidFill>
                            <a:schemeClr val="tx1"/>
                          </a:solidFill>
                        </a:rPr>
                        <a:t>ť</a:t>
                      </a:r>
                      <a:endParaRPr lang="cs-CZ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cs-CZ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cs-CZ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>
                          <a:solidFill>
                            <a:schemeClr val="tx1"/>
                          </a:solidFill>
                        </a:rPr>
                        <a:t>š</a:t>
                      </a:r>
                      <a:endParaRPr lang="cs-CZ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>
                          <a:solidFill>
                            <a:schemeClr val="tx1"/>
                          </a:solidFill>
                        </a:rPr>
                        <a:t>ch</a:t>
                      </a:r>
                      <a:endParaRPr lang="cs-CZ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56723"/>
                  </a:ext>
                </a:extLst>
              </a:tr>
              <a:tr h="1525195">
                <a:tc>
                  <a:txBody>
                    <a:bodyPr/>
                    <a:lstStyle/>
                    <a:p>
                      <a:r>
                        <a:rPr lang="cs-CZ" b="0" i="0" dirty="0" smtClean="0"/>
                        <a:t>V</a:t>
                      </a:r>
                      <a:r>
                        <a:rPr lang="cs-CZ" b="0" i="0" baseline="0" dirty="0" smtClean="0"/>
                        <a:t> některém slově píšeme</a:t>
                      </a:r>
                      <a:endParaRPr lang="cs-CZ" b="0" i="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b</a:t>
                      </a:r>
                    </a:p>
                    <a:p>
                      <a:pPr algn="ctr"/>
                      <a:r>
                        <a:rPr lang="cs-CZ" sz="3600" dirty="0" smtClean="0"/>
                        <a:t>hři</a:t>
                      </a:r>
                      <a:r>
                        <a:rPr lang="cs-CZ" sz="3600" b="1" dirty="0" smtClean="0"/>
                        <a:t>b</a:t>
                      </a:r>
                      <a:endParaRPr lang="cs-CZ" sz="36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d</a:t>
                      </a:r>
                    </a:p>
                    <a:p>
                      <a:pPr algn="ctr"/>
                      <a:r>
                        <a:rPr lang="cs-CZ" sz="3200" dirty="0" smtClean="0"/>
                        <a:t>vcho</a:t>
                      </a:r>
                      <a:r>
                        <a:rPr lang="cs-CZ" sz="3200" b="1" dirty="0" smtClean="0"/>
                        <a:t>d</a:t>
                      </a:r>
                      <a:endParaRPr lang="cs-CZ" sz="3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ď</a:t>
                      </a:r>
                    </a:p>
                    <a:p>
                      <a:pPr algn="ctr"/>
                      <a:r>
                        <a:rPr lang="cs-CZ" sz="3600" dirty="0" smtClean="0"/>
                        <a:t>ze</a:t>
                      </a:r>
                      <a:r>
                        <a:rPr lang="cs-CZ" sz="3600" b="1" dirty="0" smtClean="0"/>
                        <a:t>ď</a:t>
                      </a:r>
                      <a:endParaRPr lang="cs-CZ" sz="36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v</a:t>
                      </a:r>
                    </a:p>
                    <a:p>
                      <a:pPr algn="ctr"/>
                      <a:r>
                        <a:rPr lang="cs-CZ" sz="3600" dirty="0" smtClean="0"/>
                        <a:t>pá</a:t>
                      </a:r>
                      <a:r>
                        <a:rPr lang="cs-CZ" sz="3600" b="1" dirty="0" smtClean="0"/>
                        <a:t>v</a:t>
                      </a:r>
                      <a:endParaRPr lang="cs-CZ" sz="36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z</a:t>
                      </a:r>
                    </a:p>
                    <a:p>
                      <a:pPr algn="ctr"/>
                      <a:r>
                        <a:rPr lang="cs-CZ" sz="3600" dirty="0" smtClean="0"/>
                        <a:t>vů</a:t>
                      </a:r>
                      <a:r>
                        <a:rPr lang="cs-CZ" sz="3600" b="1" dirty="0" smtClean="0"/>
                        <a:t>z</a:t>
                      </a:r>
                      <a:endParaRPr lang="cs-CZ" sz="36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ž</a:t>
                      </a:r>
                    </a:p>
                    <a:p>
                      <a:pPr algn="ctr"/>
                      <a:r>
                        <a:rPr lang="cs-CZ" sz="3200" dirty="0" smtClean="0"/>
                        <a:t>kní</a:t>
                      </a:r>
                      <a:r>
                        <a:rPr lang="cs-CZ" sz="3200" b="1" dirty="0" smtClean="0"/>
                        <a:t>ž</a:t>
                      </a:r>
                      <a:r>
                        <a:rPr lang="cs-CZ" sz="3200" dirty="0" smtClean="0"/>
                        <a:t>ka</a:t>
                      </a:r>
                      <a:endParaRPr lang="cs-CZ" sz="3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h</a:t>
                      </a:r>
                    </a:p>
                    <a:p>
                      <a:pPr algn="ctr"/>
                      <a:r>
                        <a:rPr lang="cs-CZ" sz="3600" dirty="0" smtClean="0"/>
                        <a:t>kru</a:t>
                      </a:r>
                      <a:r>
                        <a:rPr lang="cs-CZ" sz="3600" b="1" dirty="0" smtClean="0"/>
                        <a:t>h</a:t>
                      </a:r>
                      <a:endParaRPr lang="cs-CZ" sz="36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719219"/>
                  </a:ext>
                </a:extLst>
              </a:tr>
              <a:tr h="1347502">
                <a:tc>
                  <a:txBody>
                    <a:bodyPr/>
                    <a:lstStyle/>
                    <a:p>
                      <a:r>
                        <a:rPr lang="cs-CZ" b="0" i="0" dirty="0" smtClean="0"/>
                        <a:t>V jiném slově píšeme</a:t>
                      </a:r>
                      <a:endParaRPr lang="cs-CZ" b="0" i="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p</a:t>
                      </a:r>
                    </a:p>
                    <a:p>
                      <a:pPr algn="ctr"/>
                      <a:r>
                        <a:rPr lang="cs-CZ" sz="3600" dirty="0" smtClean="0"/>
                        <a:t>zi</a:t>
                      </a:r>
                      <a:r>
                        <a:rPr lang="cs-CZ" sz="3600" b="1" dirty="0" smtClean="0"/>
                        <a:t>p</a:t>
                      </a:r>
                      <a:endParaRPr lang="cs-CZ" sz="36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t</a:t>
                      </a:r>
                    </a:p>
                    <a:p>
                      <a:pPr algn="ctr"/>
                      <a:r>
                        <a:rPr lang="cs-CZ" sz="3200" dirty="0" smtClean="0"/>
                        <a:t>lou</a:t>
                      </a:r>
                      <a:r>
                        <a:rPr lang="cs-CZ" sz="3200" b="1" dirty="0" smtClean="0"/>
                        <a:t>t</a:t>
                      </a:r>
                      <a:r>
                        <a:rPr lang="cs-CZ" sz="3200" dirty="0" smtClean="0"/>
                        <a:t>ka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ť</a:t>
                      </a:r>
                    </a:p>
                    <a:p>
                      <a:pPr algn="ctr"/>
                      <a:r>
                        <a:rPr lang="cs-CZ" sz="3600" dirty="0" smtClean="0"/>
                        <a:t>labu</a:t>
                      </a:r>
                      <a:r>
                        <a:rPr lang="cs-CZ" sz="3600" b="1" dirty="0" smtClean="0"/>
                        <a:t>ť</a:t>
                      </a:r>
                      <a:endParaRPr lang="cs-CZ" sz="36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f</a:t>
                      </a:r>
                    </a:p>
                    <a:p>
                      <a:pPr algn="ctr"/>
                      <a:r>
                        <a:rPr lang="cs-CZ" sz="3600" dirty="0" smtClean="0"/>
                        <a:t>gol</a:t>
                      </a:r>
                      <a:r>
                        <a:rPr lang="cs-CZ" sz="3600" b="1" dirty="0" smtClean="0"/>
                        <a:t>f</a:t>
                      </a:r>
                      <a:endParaRPr lang="cs-CZ" sz="36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s</a:t>
                      </a:r>
                    </a:p>
                    <a:p>
                      <a:pPr algn="ctr"/>
                      <a:r>
                        <a:rPr lang="cs-CZ" sz="3600" dirty="0" smtClean="0"/>
                        <a:t>ko</a:t>
                      </a:r>
                      <a:r>
                        <a:rPr lang="cs-CZ" sz="3600" b="1" dirty="0" smtClean="0"/>
                        <a:t>s</a:t>
                      </a:r>
                      <a:endParaRPr lang="cs-CZ" sz="36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š</a:t>
                      </a:r>
                    </a:p>
                    <a:p>
                      <a:pPr algn="ctr"/>
                      <a:r>
                        <a:rPr lang="cs-CZ" sz="3600" dirty="0" smtClean="0"/>
                        <a:t>li</a:t>
                      </a:r>
                      <a:r>
                        <a:rPr lang="cs-CZ" sz="3600" b="1" dirty="0" smtClean="0"/>
                        <a:t>š</a:t>
                      </a:r>
                      <a:r>
                        <a:rPr lang="cs-CZ" sz="3600" dirty="0" smtClean="0"/>
                        <a:t>ka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ch</a:t>
                      </a:r>
                    </a:p>
                    <a:p>
                      <a:pPr algn="ctr"/>
                      <a:r>
                        <a:rPr lang="cs-CZ" sz="3600" dirty="0" smtClean="0"/>
                        <a:t>hro</a:t>
                      </a:r>
                      <a:r>
                        <a:rPr lang="cs-CZ" sz="3600" b="1" dirty="0" smtClean="0"/>
                        <a:t>ch</a:t>
                      </a:r>
                      <a:endParaRPr lang="cs-CZ" sz="36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840534"/>
                  </a:ext>
                </a:extLst>
              </a:tr>
            </a:tbl>
          </a:graphicData>
        </a:graphic>
      </p:graphicFrame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5379" y="973727"/>
            <a:ext cx="4653643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76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2" name="camera.wav"/>
          </p:stSnd>
        </p:sndAc>
      </p:transition>
    </mc:Choice>
    <mc:Fallback xmlns="">
      <p:transition>
        <p:cut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2420983"/>
          </a:xfrm>
        </p:spPr>
        <p:txBody>
          <a:bodyPr>
            <a:normAutofit fontScale="90000"/>
          </a:bodyPr>
          <a:lstStyle/>
          <a:p>
            <a:r>
              <a:rPr lang="cs-CZ" dirty="0"/>
              <a:t>Při psaní slov </a:t>
            </a:r>
            <a:r>
              <a:rPr lang="cs-CZ" dirty="0">
                <a:solidFill>
                  <a:srgbClr val="FF0000"/>
                </a:solidFill>
              </a:rPr>
              <a:t>vždy</a:t>
            </a:r>
            <a:r>
              <a:rPr lang="cs-CZ" dirty="0"/>
              <a:t> odůvodňujte pravopis a říkejte tuto </a:t>
            </a:r>
            <a:r>
              <a:rPr lang="cs-CZ" dirty="0" smtClean="0"/>
              <a:t>větu: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>
                <a:solidFill>
                  <a:srgbClr val="FF0000"/>
                </a:solidFill>
              </a:rPr>
              <a:t/>
            </a:r>
            <a:br>
              <a:rPr lang="cs-CZ" dirty="0" smtClean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2468880"/>
            <a:ext cx="9872871" cy="362712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sz="4400" dirty="0" smtClean="0">
                <a:solidFill>
                  <a:srgbClr val="FF0000"/>
                </a:solidFill>
              </a:rPr>
              <a:t> </a:t>
            </a:r>
            <a:r>
              <a:rPr lang="cs-CZ" sz="4400" dirty="0">
                <a:solidFill>
                  <a:srgbClr val="FF0000"/>
                </a:solidFill>
              </a:rPr>
              <a:t>„Ve slově zub napíšeme </a:t>
            </a:r>
            <a:r>
              <a:rPr lang="cs-CZ" sz="4400" b="1" dirty="0">
                <a:solidFill>
                  <a:srgbClr val="FF0000"/>
                </a:solidFill>
              </a:rPr>
              <a:t>b</a:t>
            </a:r>
            <a:r>
              <a:rPr lang="cs-CZ" sz="4400" dirty="0">
                <a:solidFill>
                  <a:srgbClr val="FF0000"/>
                </a:solidFill>
              </a:rPr>
              <a:t>, protože si řekneme </a:t>
            </a:r>
            <a:r>
              <a:rPr lang="cs-CZ" sz="4400" b="1" dirty="0">
                <a:solidFill>
                  <a:srgbClr val="FF0000"/>
                </a:solidFill>
              </a:rPr>
              <a:t>zuby</a:t>
            </a:r>
            <a:r>
              <a:rPr lang="cs-CZ" sz="4400" dirty="0">
                <a:solidFill>
                  <a:srgbClr val="FF0000"/>
                </a:solidFill>
              </a:rPr>
              <a:t> nebo </a:t>
            </a:r>
            <a:r>
              <a:rPr lang="cs-CZ" sz="4400" b="1" dirty="0">
                <a:solidFill>
                  <a:srgbClr val="FF0000"/>
                </a:solidFill>
              </a:rPr>
              <a:t>zubatý</a:t>
            </a:r>
            <a:r>
              <a:rPr lang="cs-CZ" sz="4400" dirty="0">
                <a:solidFill>
                  <a:srgbClr val="FF0000"/>
                </a:solidFill>
              </a:rPr>
              <a:t>…“</a:t>
            </a:r>
            <a:endParaRPr lang="cs-CZ" sz="4400" dirty="0" smtClean="0"/>
          </a:p>
          <a:p>
            <a:endParaRPr lang="cs-CZ" sz="3600" dirty="0"/>
          </a:p>
          <a:p>
            <a:r>
              <a:rPr lang="cs-CZ" sz="3600" dirty="0" smtClean="0"/>
              <a:t>Děti raději říkají: </a:t>
            </a:r>
            <a:r>
              <a:rPr lang="cs-CZ" sz="3600" dirty="0" smtClean="0">
                <a:solidFill>
                  <a:srgbClr val="FF0000"/>
                </a:solidFill>
              </a:rPr>
              <a:t>„Hodně zubů“ </a:t>
            </a:r>
            <a:r>
              <a:rPr lang="cs-CZ" sz="3600" dirty="0" smtClean="0"/>
              <a:t> …… než slovo příbuzné nebo jiný tvar slova. I tato varianta je možná. Pro mnohé snazší.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033148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2" name="camera.wav"/>
          </p:stSnd>
        </p:sndAc>
      </p:transition>
    </mc:Choice>
    <mc:Fallback xmlns="">
      <p:transition>
        <p:cut/>
        <p:sndAc>
          <p:stSnd>
            <p:snd r:embed="rId4" name="camera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27736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Nechť vám tato krátká prezentace pomůže se zvládnutím nového učiva.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Pokud si nebudete vědět s něčím rady, volejte, pište, ptejte se…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4349930"/>
            <a:ext cx="9872871" cy="189411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Přeji hodně štěstí!!!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53"/>
          <a:stretch/>
        </p:blipFill>
        <p:spPr>
          <a:xfrm>
            <a:off x="6079435" y="2941049"/>
            <a:ext cx="2176291" cy="332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43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2" name="camera.wav"/>
          </p:stSnd>
        </p:sndAc>
      </p:transition>
    </mc:Choice>
    <mc:Fallback xmlns="">
      <p:transition>
        <p:cut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indent="-228600">
              <a:lnSpc>
                <a:spcPct val="110000"/>
              </a:lnSpc>
              <a:spcBef>
                <a:spcPts val="1000"/>
              </a:spcBef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cs-CZ" cap="all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itchFamily="18" charset="0"/>
                <a:hlinkClick r:id="rId3"/>
              </a:rPr>
              <a:t>http://office.microsoft.com</a:t>
            </a:r>
            <a:endParaRPr lang="cs-CZ" cap="all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-228600">
              <a:lnSpc>
                <a:spcPct val="110000"/>
              </a:lnSpc>
              <a:spcBef>
                <a:spcPts val="1000"/>
              </a:spcBef>
              <a:buClr>
                <a:prstClr val="black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cs-CZ" cap="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Není-li uvedeno jinak, je materiál dílem autorky podle učebních osnov odpovídajících ŠVP vyučovaných podle učebnic:</a:t>
            </a:r>
          </a:p>
          <a:p>
            <a:pPr marL="0" lvl="0" indent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None/>
            </a:pPr>
            <a:r>
              <a:rPr lang="cs-CZ" cap="all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Konůpková</a:t>
            </a:r>
            <a:r>
              <a:rPr lang="cs-CZ" cap="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cap="all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monika</a:t>
            </a:r>
            <a:r>
              <a:rPr lang="cs-CZ" cap="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marková hana, Český jazyk 2, </a:t>
            </a:r>
            <a:r>
              <a:rPr lang="cs-CZ" cap="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učebnice pro 2. ročník základní školy </a:t>
            </a:r>
            <a:r>
              <a:rPr lang="cs-CZ" cap="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cap="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nová škola, s.r.o. </a:t>
            </a:r>
            <a:r>
              <a:rPr lang="cs-CZ" cap="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endParaRPr lang="cs-CZ" cap="all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prstClr val="black"/>
              </a:buClr>
              <a:buSzTx/>
              <a:buNone/>
            </a:pPr>
            <a:r>
              <a:rPr lang="cs-CZ" cap="all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Isbn</a:t>
            </a:r>
            <a:r>
              <a:rPr lang="cs-CZ" cap="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cap="all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978-80-7289-614-1</a:t>
            </a:r>
            <a:endParaRPr lang="cs-CZ" cap="all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34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2" name="camera.wav"/>
          </p:stSnd>
        </p:sndAc>
      </p:transition>
    </mc:Choice>
    <mc:Fallback xmlns="">
      <p:transition>
        <p:cut/>
        <p:sndAc>
          <p:stSnd>
            <p:snd r:embed="rId4" name="camera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115</TotalTime>
  <Words>258</Words>
  <Application>Microsoft Office PowerPoint</Application>
  <PresentationFormat>Širokoúhlá obrazovka</PresentationFormat>
  <Paragraphs>73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Corbel</vt:lpstr>
      <vt:lpstr>Times New Roman</vt:lpstr>
      <vt:lpstr>Základ</vt:lpstr>
      <vt:lpstr>PSANÍ SOUHLÁSEK UVNITŘ A NA KONCI SLOV</vt:lpstr>
      <vt:lpstr>Jak správně napsat slova zub, med a pohádka?</vt:lpstr>
      <vt:lpstr>Prezentace aplikace PowerPoint</vt:lpstr>
      <vt:lpstr>Prezentace aplikace PowerPoint</vt:lpstr>
      <vt:lpstr>Prezentace aplikace PowerPoint</vt:lpstr>
      <vt:lpstr>Při psaní slov vždy odůvodňujte pravopis a říkejte tuto větu:  </vt:lpstr>
      <vt:lpstr>Nechť vám tato krátká prezentace pomůže se zvládnutím nového učiva.  Pokud si nebudete vědět s něčím rady, volejte, pište, ptejte se…</vt:lpstr>
      <vt:lpstr>Zdroje: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PSANÍ SOUHLÁSEK UVNITŘ A NA KONCI SLOV</dc:title>
  <dc:creator>Dagmar Drahovzalová</dc:creator>
  <cp:lastModifiedBy>Dagmar Drahovzalová</cp:lastModifiedBy>
  <cp:revision>16</cp:revision>
  <dcterms:created xsi:type="dcterms:W3CDTF">2020-03-19T07:44:59Z</dcterms:created>
  <dcterms:modified xsi:type="dcterms:W3CDTF">2020-03-29T17:46:24Z</dcterms:modified>
</cp:coreProperties>
</file>