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t>26.02.2018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ZÁKLADNÍ VĚTNÉ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PODMĚT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PŘÍSUDEK – druhy přísudku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58876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PODMĚT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větný člen</a:t>
            </a:r>
          </a:p>
          <a:p>
            <a:endParaRPr lang="cs-CZ" dirty="0"/>
          </a:p>
          <a:p>
            <a:r>
              <a:rPr lang="cs-CZ" dirty="0"/>
              <a:t>Otázka: </a:t>
            </a:r>
          </a:p>
          <a:p>
            <a:endParaRPr lang="cs-CZ" sz="2400" b="1" dirty="0"/>
          </a:p>
          <a:p>
            <a:pPr marL="0" indent="0">
              <a:buNone/>
            </a:pPr>
            <a:r>
              <a:rPr lang="cs-CZ" sz="2000" b="1" dirty="0"/>
              <a:t>                                </a:t>
            </a:r>
            <a:r>
              <a:rPr lang="cs-CZ" sz="4400" b="1" dirty="0"/>
              <a:t>KDO,CO?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                  Maminka připravuje večeři.</a:t>
            </a:r>
          </a:p>
          <a:p>
            <a:pPr marL="0" indent="0">
              <a:buNone/>
            </a:pPr>
            <a:r>
              <a:rPr lang="cs-CZ" sz="4400" b="1" dirty="0"/>
              <a:t> </a:t>
            </a:r>
            <a:r>
              <a:rPr lang="cs-CZ" sz="2400" b="1" dirty="0"/>
              <a:t>                              </a:t>
            </a:r>
            <a:r>
              <a:rPr lang="cs-CZ" sz="4000" b="1" dirty="0">
                <a:solidFill>
                  <a:schemeClr val="bg2">
                    <a:lumMod val="50000"/>
                  </a:schemeClr>
                </a:solidFill>
              </a:rPr>
              <a:t>Maminka</a:t>
            </a:r>
          </a:p>
        </p:txBody>
      </p:sp>
    </p:spTree>
    <p:extLst>
      <p:ext uri="{BB962C8B-B14F-4D97-AF65-F5344CB8AC3E}">
        <p14:creationId xmlns:p14="http://schemas.microsoft.com/office/powerpoint/2010/main" val="1538094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 Jaké druhy podmětu rozlišujeme?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048" y="1609416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VYJÁDŘENÝ </a:t>
            </a:r>
          </a:p>
          <a:p>
            <a:pPr marL="0" indent="0">
              <a:buNone/>
            </a:pPr>
            <a:r>
              <a:rPr lang="cs-CZ" dirty="0"/>
              <a:t>                         Na zahradě kvetly </a:t>
            </a:r>
            <a:r>
              <a:rPr lang="cs-CZ" b="1" u="sng" dirty="0"/>
              <a:t>růže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NEVYJÁDŘENÝ</a:t>
            </a:r>
          </a:p>
          <a:p>
            <a:pPr marL="0" indent="0">
              <a:buNone/>
            </a:pPr>
            <a:r>
              <a:rPr lang="cs-CZ" dirty="0"/>
              <a:t>                         Dnes nikam nepůjdu. </a:t>
            </a:r>
            <a:r>
              <a:rPr lang="cs-CZ" u="sng" dirty="0"/>
              <a:t>(</a:t>
            </a:r>
            <a:r>
              <a:rPr lang="cs-CZ" b="1" u="sng" dirty="0"/>
              <a:t>Já</a:t>
            </a:r>
            <a:r>
              <a:rPr lang="cs-CZ" u="sng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VŠEOBECNÝ</a:t>
            </a:r>
          </a:p>
          <a:p>
            <a:pPr marL="0" indent="0">
              <a:buNone/>
            </a:pPr>
            <a:r>
              <a:rPr lang="cs-CZ" dirty="0"/>
              <a:t>                          Hlásili to v rozhlase.</a:t>
            </a:r>
          </a:p>
          <a:p>
            <a:pPr marL="0" indent="0">
              <a:buNone/>
            </a:pPr>
            <a:r>
              <a:rPr lang="cs-CZ" dirty="0"/>
              <a:t>                          Dávali to v kině.</a:t>
            </a:r>
          </a:p>
          <a:p>
            <a:pPr marL="0" indent="0">
              <a:buNone/>
            </a:pPr>
            <a:r>
              <a:rPr lang="cs-CZ" dirty="0"/>
              <a:t>                          Prodávali to na trhu.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322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JAKÝM SLOVNÍM DRUHEM LZE </a:t>
            </a:r>
            <a:r>
              <a:rPr lang="cs-CZ" dirty="0" err="1"/>
              <a:t>pODMĚT</a:t>
            </a:r>
            <a:r>
              <a:rPr lang="cs-CZ" dirty="0"/>
              <a:t> VYJÁDŘIT?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Podstatným jménem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Přídavným jménem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Zájmenem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Číslovkou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b="1" u="sng" dirty="0"/>
          </a:p>
          <a:p>
            <a:r>
              <a:rPr lang="cs-CZ" b="1" u="sng" dirty="0"/>
              <a:t>Pes</a:t>
            </a:r>
            <a:r>
              <a:rPr lang="cs-CZ" dirty="0"/>
              <a:t> štěká.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Nemocný</a:t>
            </a:r>
            <a:r>
              <a:rPr lang="cs-CZ" dirty="0"/>
              <a:t> odešel pryč.</a:t>
            </a:r>
          </a:p>
          <a:p>
            <a:endParaRPr lang="cs-CZ" dirty="0"/>
          </a:p>
          <a:p>
            <a:r>
              <a:rPr lang="cs-CZ" b="1" u="sng" dirty="0"/>
              <a:t>Někdo</a:t>
            </a:r>
            <a:r>
              <a:rPr lang="cs-CZ" dirty="0"/>
              <a:t> vykřikl.</a:t>
            </a:r>
          </a:p>
          <a:p>
            <a:endParaRPr lang="cs-CZ" dirty="0"/>
          </a:p>
          <a:p>
            <a:r>
              <a:rPr lang="cs-CZ" b="1" u="sng" dirty="0"/>
              <a:t>První </a:t>
            </a:r>
            <a:r>
              <a:rPr lang="cs-CZ" dirty="0"/>
              <a:t>dostane odměnu.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94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Rozlišujeme také podmět: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352044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HOLÝ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ROZVITÝ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NĚKOLIKANÁSOBNÝ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Letadlo</a:t>
            </a:r>
            <a:r>
              <a:rPr lang="cs-CZ" dirty="0"/>
              <a:t> se vzneslo.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Zelené </a:t>
            </a:r>
            <a:r>
              <a:rPr lang="cs-CZ" b="1" u="sng" dirty="0"/>
              <a:t>auto</a:t>
            </a:r>
            <a:r>
              <a:rPr lang="cs-CZ" dirty="0"/>
              <a:t> odjelo.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Petr, Jirka i Honza </a:t>
            </a:r>
            <a:r>
              <a:rPr lang="cs-CZ" dirty="0"/>
              <a:t>hráli bowling.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346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Comic Sans MS" pitchFamily="66" charset="0"/>
              </a:rPr>
              <a:t>PŘÍSUDEK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větný člen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Spolu s podmětem tvoří základní skladební dvojici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Vyjadřuje co podmět koná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Kuchař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připravuje </a:t>
            </a:r>
            <a:r>
              <a:rPr lang="cs-CZ" dirty="0"/>
              <a:t>večeři.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  <a:r>
              <a:rPr lang="cs-CZ" sz="3600" b="1" dirty="0">
                <a:latin typeface="Comic Sans MS" pitchFamily="66" charset="0"/>
              </a:rPr>
              <a:t>připravuje   </a:t>
            </a:r>
          </a:p>
        </p:txBody>
      </p:sp>
    </p:spTree>
    <p:extLst>
      <p:ext uri="{BB962C8B-B14F-4D97-AF65-F5344CB8AC3E}">
        <p14:creationId xmlns:p14="http://schemas.microsoft.com/office/powerpoint/2010/main" val="1756222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JEDNODUCHÝ</a:t>
            </a:r>
          </a:p>
          <a:p>
            <a:r>
              <a:rPr lang="cs-CZ" dirty="0"/>
              <a:t>Kluci </a:t>
            </a:r>
            <a:r>
              <a:rPr lang="cs-CZ" sz="3200" b="1" dirty="0">
                <a:latin typeface="Comic Sans MS" pitchFamily="66" charset="0"/>
              </a:rPr>
              <a:t>hrají</a:t>
            </a:r>
            <a:r>
              <a:rPr lang="cs-CZ" dirty="0"/>
              <a:t> na hřišti </a:t>
            </a:r>
            <a:r>
              <a:rPr lang="cs-CZ" sz="2800" dirty="0">
                <a:latin typeface="+mj-lt"/>
              </a:rPr>
              <a:t>fotbal.</a:t>
            </a: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SLOŽENÝ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Musím jít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obchodu.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JMENNÝ SE SPONOU 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už týden 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nemocná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Bratr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 stal lékařem.</a:t>
            </a:r>
          </a:p>
          <a:p>
            <a:pPr marL="0" indent="0">
              <a:buNone/>
            </a:pPr>
            <a:endParaRPr lang="cs-CZ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7177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JMENNÝ SE SPONOU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Comic Sans MS" pitchFamily="66" charset="0"/>
              </a:rPr>
              <a:t>Přísudek </a:t>
            </a:r>
            <a:r>
              <a:rPr lang="cs-CZ" sz="3200" b="1" u="sng" dirty="0">
                <a:latin typeface="Comic Sans MS" pitchFamily="66" charset="0"/>
              </a:rPr>
              <a:t>jmenný </a:t>
            </a:r>
            <a:r>
              <a:rPr lang="cs-CZ" sz="3200" u="sng" dirty="0">
                <a:latin typeface="Comic Sans MS" pitchFamily="66" charset="0"/>
              </a:rPr>
              <a:t>se</a:t>
            </a:r>
            <a:r>
              <a:rPr lang="cs-CZ" sz="3200" b="1" u="sng" dirty="0">
                <a:latin typeface="Comic Sans MS" pitchFamily="66" charset="0"/>
              </a:rPr>
              <a:t> sponou </a:t>
            </a:r>
            <a:r>
              <a:rPr lang="cs-CZ" sz="3200" u="sng" dirty="0">
                <a:latin typeface="Comic Sans MS" pitchFamily="66" charset="0"/>
              </a:rPr>
              <a:t>tvoří:</a:t>
            </a:r>
          </a:p>
          <a:p>
            <a:pPr marL="0" indent="0">
              <a:buNone/>
            </a:pPr>
            <a:r>
              <a:rPr lang="cs-CZ" sz="3200" dirty="0">
                <a:latin typeface="Comic Sans MS" pitchFamily="66" charset="0"/>
              </a:rPr>
              <a:t> </a:t>
            </a:r>
            <a:r>
              <a:rPr lang="cs-CZ" sz="3200" u="sng" dirty="0">
                <a:latin typeface="Comic Sans MS" pitchFamily="66" charset="0"/>
              </a:rPr>
              <a:t>Spona</a:t>
            </a:r>
            <a:r>
              <a:rPr lang="cs-CZ" sz="3200" dirty="0">
                <a:latin typeface="Comic Sans MS" pitchFamily="66" charset="0"/>
              </a:rPr>
              <a:t> : </a:t>
            </a:r>
          </a:p>
          <a:p>
            <a:pPr marL="0" indent="0">
              <a:buNone/>
            </a:pPr>
            <a:r>
              <a:rPr lang="cs-CZ" sz="3200" b="1" dirty="0">
                <a:latin typeface="Comic Sans MS" pitchFamily="66" charset="0"/>
              </a:rPr>
              <a:t>            BÝT,BÝVAT</a:t>
            </a:r>
          </a:p>
          <a:p>
            <a:pPr marL="0" indent="0">
              <a:buNone/>
            </a:pPr>
            <a:r>
              <a:rPr lang="cs-CZ" sz="3200" b="1" dirty="0">
                <a:latin typeface="Comic Sans MS" pitchFamily="66" charset="0"/>
              </a:rPr>
              <a:t>                 STÁT,STÁVAT SE</a:t>
            </a:r>
          </a:p>
          <a:p>
            <a:pPr marL="0" indent="0">
              <a:buNone/>
            </a:pPr>
            <a:endParaRPr lang="cs-CZ" sz="32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6600" b="1" dirty="0">
                <a:latin typeface="Comic Sans MS" pitchFamily="66" charset="0"/>
              </a:rPr>
              <a:t>          +</a:t>
            </a:r>
          </a:p>
          <a:p>
            <a:pPr marL="0" indent="0">
              <a:buNone/>
            </a:pPr>
            <a:r>
              <a:rPr lang="cs-CZ" sz="2800" b="1" dirty="0">
                <a:latin typeface="Comic Sans MS" pitchFamily="66" charset="0"/>
              </a:rPr>
              <a:t>      </a:t>
            </a:r>
            <a:r>
              <a:rPr lang="cs-CZ" sz="2800" u="sng" dirty="0">
                <a:latin typeface="Comic Sans MS" pitchFamily="66" charset="0"/>
              </a:rPr>
              <a:t>Podstatné nebo přídavné jméno</a:t>
            </a:r>
          </a:p>
          <a:p>
            <a:pPr marL="0" indent="0">
              <a:buNone/>
            </a:pPr>
            <a:endParaRPr lang="cs-CZ" sz="2800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2800" dirty="0">
                <a:latin typeface="Comic Sans MS" pitchFamily="66" charset="0"/>
              </a:rPr>
              <a:t>             Ta střecha </a:t>
            </a:r>
            <a:r>
              <a:rPr lang="cs-CZ" sz="3000" b="1" dirty="0">
                <a:latin typeface="Comic Sans MS" pitchFamily="66" charset="0"/>
              </a:rPr>
              <a:t>je červená.     </a:t>
            </a:r>
          </a:p>
          <a:p>
            <a:pPr marL="0" indent="0">
              <a:buNone/>
            </a:pPr>
            <a:r>
              <a:rPr lang="cs-CZ" sz="2800" dirty="0">
                <a:latin typeface="Comic Sans MS" pitchFamily="66" charset="0"/>
              </a:rPr>
              <a:t>              Sestra se </a:t>
            </a:r>
            <a:r>
              <a:rPr lang="cs-CZ" sz="3000" b="1" dirty="0">
                <a:latin typeface="Comic Sans MS" pitchFamily="66" charset="0"/>
              </a:rPr>
              <a:t>stala herečkou. </a:t>
            </a:r>
            <a:endParaRPr lang="cs-CZ" sz="3000" b="1" u="sng" dirty="0">
              <a:latin typeface="Comic Sans MS" pitchFamily="66" charset="0"/>
            </a:endParaRPr>
          </a:p>
        </p:txBody>
      </p:sp>
      <p:pic>
        <p:nvPicPr>
          <p:cNvPr id="6146" name="Picture 2" descr="C:\Documents and Settings\Mirecka_PC\Local Settings\Temporary Internet Files\Content.IE5\3O933EEO\MC9004347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9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endSnd/>
        </p:sndAc>
      </p:transition>
    </mc:Choice>
    <mc:Fallback>
      <p:transition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222</TotalTime>
  <Words>219</Words>
  <Application>Microsoft Office PowerPoint</Application>
  <PresentationFormat>Předvádění na obrazovce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Comic Sans MS</vt:lpstr>
      <vt:lpstr>Trebuchet MS</vt:lpstr>
      <vt:lpstr>Wingdings</vt:lpstr>
      <vt:lpstr>Wingdings 2</vt:lpstr>
      <vt:lpstr>Bohatý</vt:lpstr>
      <vt:lpstr>ZÁKLADNÍ VĚTNÉ ČLENY</vt:lpstr>
      <vt:lpstr>PODMĚT</vt:lpstr>
      <vt:lpstr> Jaké druhy podmětu rozlišujeme?</vt:lpstr>
      <vt:lpstr>JAKÝM SLOVNÍM DRUHEM LZE pODMĚT VYJÁDŘIT?</vt:lpstr>
      <vt:lpstr>Rozlišujeme také podmět:</vt:lpstr>
      <vt:lpstr>PŘÍSUDEK </vt:lpstr>
      <vt:lpstr>DRUHY PŘÍSUDKU</vt:lpstr>
      <vt:lpstr>PŘÍSUDEK JMENNÝ SE SPONOU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Mirecka_PC</dc:creator>
  <cp:lastModifiedBy>Daniela Chvatalova</cp:lastModifiedBy>
  <cp:revision>25</cp:revision>
  <dcterms:created xsi:type="dcterms:W3CDTF">2012-04-22T11:26:57Z</dcterms:created>
  <dcterms:modified xsi:type="dcterms:W3CDTF">2018-02-26T20:07:15Z</dcterms:modified>
</cp:coreProperties>
</file>